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10" r:id="rId7"/>
    <p:sldId id="311" r:id="rId8"/>
    <p:sldId id="309" r:id="rId9"/>
    <p:sldId id="313" r:id="rId10"/>
    <p:sldId id="314" r:id="rId11"/>
    <p:sldId id="312"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5" r:id="rId42"/>
    <p:sldId id="346" r:id="rId43"/>
    <p:sldId id="34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What you will learn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What you all NEED?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Why Multithreading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Why Multithreading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will learn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all NEED?</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5/19/2025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5/19/2025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5/19/2025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5/19/2025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5/19/2025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5/19/2025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5/19/2025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5/19/2025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5/19/2025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5/19/2025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bhushanpoojary/MultiThreadingDot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4000" dirty="0"/>
              <a:t>Mastering Multithreading in .NET: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Basics to Concurrency Architect</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Bhushan Poojary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63B319-5F17-70E7-D4F9-CE39CDC8BE4D}"/>
              </a:ext>
            </a:extLst>
          </p:cNvPr>
          <p:cNvPicPr>
            <a:picLocks noChangeAspect="1"/>
          </p:cNvPicPr>
          <p:nvPr/>
        </p:nvPicPr>
        <p:blipFill>
          <a:blip r:embed="rId4"/>
          <a:stretch>
            <a:fillRect/>
          </a:stretch>
        </p:blipFill>
        <p:spPr>
          <a:xfrm>
            <a:off x="9857598" y="4497925"/>
            <a:ext cx="1685474" cy="1683718"/>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10E-7087-DB47-4088-493EBD65342B}"/>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Setting up the environment (Visual Studio, .NET SDK)</a:t>
            </a:r>
            <a:endParaRPr lang="en-US" dirty="0"/>
          </a:p>
        </p:txBody>
      </p:sp>
      <p:pic>
        <p:nvPicPr>
          <p:cNvPr id="4" name="Picture 4" descr="Visual Studio Community 2022 - Download and install on Windows | Microsoft  Store">
            <a:extLst>
              <a:ext uri="{FF2B5EF4-FFF2-40B4-BE49-F238E27FC236}">
                <a16:creationId xmlns:a16="http://schemas.microsoft.com/office/drawing/2014/main" id="{A4C02EF9-B5AA-D5D9-C658-93F75D85B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1984" y="4127123"/>
            <a:ext cx="905652" cy="90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603ECFA-C91E-E837-A308-428358C20CAC}"/>
              </a:ext>
            </a:extLst>
          </p:cNvPr>
          <p:cNvGraphicFramePr>
            <a:graphicFrameLocks noGrp="1"/>
          </p:cNvGraphicFramePr>
          <p:nvPr>
            <p:extLst>
              <p:ext uri="{D42A27DB-BD31-4B8C-83A1-F6EECF244321}">
                <p14:modId xmlns:p14="http://schemas.microsoft.com/office/powerpoint/2010/main" val="4157949690"/>
              </p:ext>
            </p:extLst>
          </p:nvPr>
        </p:nvGraphicFramePr>
        <p:xfrm>
          <a:off x="1307722" y="2172631"/>
          <a:ext cx="9927628" cy="1381760"/>
        </p:xfrm>
        <a:graphic>
          <a:graphicData uri="http://schemas.openxmlformats.org/drawingml/2006/table">
            <a:tbl>
              <a:tblPr firstRow="1" bandRow="1">
                <a:tableStyleId>{5C22544A-7EE6-4342-B048-85BDC9FD1C3A}</a:tableStyleId>
              </a:tblPr>
              <a:tblGrid>
                <a:gridCol w="2730124">
                  <a:extLst>
                    <a:ext uri="{9D8B030D-6E8A-4147-A177-3AD203B41FA5}">
                      <a16:colId xmlns:a16="http://schemas.microsoft.com/office/drawing/2014/main" val="4172380222"/>
                    </a:ext>
                  </a:extLst>
                </a:gridCol>
                <a:gridCol w="7197504">
                  <a:extLst>
                    <a:ext uri="{9D8B030D-6E8A-4147-A177-3AD203B41FA5}">
                      <a16:colId xmlns:a16="http://schemas.microsoft.com/office/drawing/2014/main" val="3300661665"/>
                    </a:ext>
                  </a:extLst>
                </a:gridCol>
              </a:tblGrid>
              <a:tr h="370840">
                <a:tc>
                  <a:txBody>
                    <a:bodyPr/>
                    <a:lstStyle/>
                    <a:p>
                      <a:r>
                        <a:rPr lang="en-US" dirty="0"/>
                        <a:t>Name</a:t>
                      </a:r>
                    </a:p>
                  </a:txBody>
                  <a:tcPr/>
                </a:tc>
                <a:tc>
                  <a:txBody>
                    <a:bodyPr/>
                    <a:lstStyle/>
                    <a:p>
                      <a:r>
                        <a:rPr lang="en-US" dirty="0" err="1"/>
                        <a:t>Url</a:t>
                      </a:r>
                      <a:endParaRPr lang="en-US" dirty="0"/>
                    </a:p>
                  </a:txBody>
                  <a:tcPr/>
                </a:tc>
                <a:extLst>
                  <a:ext uri="{0D108BD9-81ED-4DB2-BD59-A6C34878D82A}">
                    <a16:rowId xmlns:a16="http://schemas.microsoft.com/office/drawing/2014/main" val="1110177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Visual Studio Community 2022</a:t>
                      </a:r>
                    </a:p>
                  </a:txBody>
                  <a:tcPr/>
                </a:tc>
                <a:tc>
                  <a:txBody>
                    <a:bodyPr/>
                    <a:lstStyle/>
                    <a:p>
                      <a:r>
                        <a:rPr lang="en-US" dirty="0"/>
                        <a:t>https://visualstudio.microsoft.com/vs/community/</a:t>
                      </a:r>
                    </a:p>
                  </a:txBody>
                  <a:tcPr/>
                </a:tc>
                <a:extLst>
                  <a:ext uri="{0D108BD9-81ED-4DB2-BD59-A6C34878D82A}">
                    <a16:rowId xmlns:a16="http://schemas.microsoft.com/office/drawing/2014/main" val="723696455"/>
                  </a:ext>
                </a:extLst>
              </a:tr>
              <a:tr h="370840">
                <a:tc>
                  <a:txBody>
                    <a:bodyPr/>
                    <a:lstStyle/>
                    <a:p>
                      <a:r>
                        <a:rPr lang="en-US" dirty="0"/>
                        <a:t>.NET SDK 8</a:t>
                      </a:r>
                    </a:p>
                  </a:txBody>
                  <a:tcPr/>
                </a:tc>
                <a:tc>
                  <a:txBody>
                    <a:bodyPr/>
                    <a:lstStyle/>
                    <a:p>
                      <a:r>
                        <a:rPr lang="en-US" dirty="0"/>
                        <a:t>https://dotnet.microsoft.com/en-us/download/dotnet/8.0</a:t>
                      </a:r>
                    </a:p>
                  </a:txBody>
                  <a:tcPr/>
                </a:tc>
                <a:extLst>
                  <a:ext uri="{0D108BD9-81ED-4DB2-BD59-A6C34878D82A}">
                    <a16:rowId xmlns:a16="http://schemas.microsoft.com/office/drawing/2014/main" val="350345609"/>
                  </a:ext>
                </a:extLst>
              </a:tr>
            </a:tbl>
          </a:graphicData>
        </a:graphic>
      </p:graphicFrame>
      <p:pic>
        <p:nvPicPr>
          <p:cNvPr id="7" name="Picture 6">
            <a:extLst>
              <a:ext uri="{FF2B5EF4-FFF2-40B4-BE49-F238E27FC236}">
                <a16:creationId xmlns:a16="http://schemas.microsoft.com/office/drawing/2014/main" id="{C83CCE40-8980-899E-0A25-90F5D3ADA7C7}"/>
              </a:ext>
            </a:extLst>
          </p:cNvPr>
          <p:cNvPicPr>
            <a:picLocks noChangeAspect="1"/>
          </p:cNvPicPr>
          <p:nvPr/>
        </p:nvPicPr>
        <p:blipFill>
          <a:blip r:embed="rId3"/>
          <a:stretch>
            <a:fillRect/>
          </a:stretch>
        </p:blipFill>
        <p:spPr>
          <a:xfrm>
            <a:off x="5739587" y="4127123"/>
            <a:ext cx="948621" cy="905652"/>
          </a:xfrm>
          <a:prstGeom prst="rect">
            <a:avLst/>
          </a:prstGeom>
        </p:spPr>
      </p:pic>
    </p:spTree>
    <p:extLst>
      <p:ext uri="{BB962C8B-B14F-4D97-AF65-F5344CB8AC3E}">
        <p14:creationId xmlns:p14="http://schemas.microsoft.com/office/powerpoint/2010/main" val="345548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2ED-B7D8-B5AE-CA7A-5D5479CACB8F}"/>
              </a:ext>
            </a:extLst>
          </p:cNvPr>
          <p:cNvSpPr>
            <a:spLocks noGrp="1"/>
          </p:cNvSpPr>
          <p:nvPr>
            <p:ph type="title"/>
          </p:nvPr>
        </p:nvSpPr>
        <p:spPr/>
        <p:txBody>
          <a:bodyPr/>
          <a:lstStyle/>
          <a:p>
            <a:r>
              <a:rPr lang="en-US" dirty="0"/>
              <a:t>Thread</a:t>
            </a:r>
          </a:p>
        </p:txBody>
      </p:sp>
      <p:sp>
        <p:nvSpPr>
          <p:cNvPr id="3" name="Content Placeholder 2">
            <a:extLst>
              <a:ext uri="{FF2B5EF4-FFF2-40B4-BE49-F238E27FC236}">
                <a16:creationId xmlns:a16="http://schemas.microsoft.com/office/drawing/2014/main" id="{1B5BFD9E-4864-23B1-5AAE-01DF18F1CC96}"/>
              </a:ext>
            </a:extLst>
          </p:cNvPr>
          <p:cNvSpPr>
            <a:spLocks noGrp="1"/>
          </p:cNvSpPr>
          <p:nvPr>
            <p:ph idx="1"/>
          </p:nvPr>
        </p:nvSpPr>
        <p:spPr/>
        <p:txBody>
          <a:bodyPr/>
          <a:lstStyle/>
          <a:p>
            <a:r>
              <a:rPr lang="en-US" b="1" dirty="0"/>
              <a:t>Thread </a:t>
            </a:r>
            <a:r>
              <a:rPr lang="en-US" b="1" dirty="0" err="1"/>
              <a:t>thread</a:t>
            </a:r>
            <a:r>
              <a:rPr lang="en-US" b="1" dirty="0"/>
              <a:t> = new Thread</a:t>
            </a:r>
            <a:r>
              <a:rPr lang="en-US" dirty="0"/>
              <a:t>(() =&gt;</a:t>
            </a:r>
          </a:p>
          <a:p>
            <a:r>
              <a:rPr lang="en-US" dirty="0"/>
              <a:t>{</a:t>
            </a:r>
          </a:p>
          <a:p>
            <a:r>
              <a:rPr lang="en-US" dirty="0"/>
              <a:t>    </a:t>
            </a:r>
            <a:r>
              <a:rPr lang="en-US" dirty="0" err="1"/>
              <a:t>Console.WriteLine</a:t>
            </a:r>
            <a:r>
              <a:rPr lang="en-US" dirty="0"/>
              <a:t>("Running in a separate thread");</a:t>
            </a:r>
          </a:p>
          <a:p>
            <a:r>
              <a:rPr lang="en-US" dirty="0"/>
              <a:t>});</a:t>
            </a:r>
          </a:p>
          <a:p>
            <a:r>
              <a:rPr lang="en-US" dirty="0" err="1"/>
              <a:t>thread.Start</a:t>
            </a:r>
            <a:r>
              <a:rPr lang="en-US" dirty="0"/>
              <a:t>();</a:t>
            </a:r>
          </a:p>
          <a:p>
            <a:endParaRPr lang="en-US" dirty="0"/>
          </a:p>
        </p:txBody>
      </p:sp>
      <p:graphicFrame>
        <p:nvGraphicFramePr>
          <p:cNvPr id="5" name="Table 4">
            <a:extLst>
              <a:ext uri="{FF2B5EF4-FFF2-40B4-BE49-F238E27FC236}">
                <a16:creationId xmlns:a16="http://schemas.microsoft.com/office/drawing/2014/main" id="{2AF27341-CA05-0624-D9DF-1610759453FE}"/>
              </a:ext>
            </a:extLst>
          </p:cNvPr>
          <p:cNvGraphicFramePr>
            <a:graphicFrameLocks noGrp="1"/>
          </p:cNvGraphicFramePr>
          <p:nvPr>
            <p:extLst>
              <p:ext uri="{D42A27DB-BD31-4B8C-83A1-F6EECF244321}">
                <p14:modId xmlns:p14="http://schemas.microsoft.com/office/powerpoint/2010/main" val="1277999764"/>
              </p:ext>
            </p:extLst>
          </p:nvPr>
        </p:nvGraphicFramePr>
        <p:xfrm>
          <a:off x="1660808" y="4911421"/>
          <a:ext cx="8128000" cy="1112520"/>
        </p:xfrm>
        <a:graphic>
          <a:graphicData uri="http://schemas.openxmlformats.org/drawingml/2006/table">
            <a:tbl>
              <a:tblPr firstRow="1" bandRow="1">
                <a:tableStyleId>{5C22544A-7EE6-4342-B048-85BDC9FD1C3A}</a:tableStyleId>
              </a:tblPr>
              <a:tblGrid>
                <a:gridCol w="720253">
                  <a:extLst>
                    <a:ext uri="{9D8B030D-6E8A-4147-A177-3AD203B41FA5}">
                      <a16:colId xmlns:a16="http://schemas.microsoft.com/office/drawing/2014/main" val="1710146614"/>
                    </a:ext>
                  </a:extLst>
                </a:gridCol>
                <a:gridCol w="7407747">
                  <a:extLst>
                    <a:ext uri="{9D8B030D-6E8A-4147-A177-3AD203B41FA5}">
                      <a16:colId xmlns:a16="http://schemas.microsoft.com/office/drawing/2014/main" val="2688824305"/>
                    </a:ext>
                  </a:extLst>
                </a:gridCol>
              </a:tblGrid>
              <a:tr h="370840">
                <a:tc>
                  <a:txBody>
                    <a:bodyPr/>
                    <a:lstStyle/>
                    <a:p>
                      <a:endParaRPr lang="en-US" dirty="0"/>
                    </a:p>
                  </a:txBody>
                  <a:tcPr/>
                </a:tc>
                <a:tc>
                  <a:txBody>
                    <a:bodyPr/>
                    <a:lstStyle/>
                    <a:p>
                      <a:r>
                        <a:rPr lang="en-US" dirty="0"/>
                        <a:t>Pros and Cons</a:t>
                      </a:r>
                    </a:p>
                  </a:txBody>
                  <a:tcPr/>
                </a:tc>
                <a:extLst>
                  <a:ext uri="{0D108BD9-81ED-4DB2-BD59-A6C34878D82A}">
                    <a16:rowId xmlns:a16="http://schemas.microsoft.com/office/drawing/2014/main" val="4168608603"/>
                  </a:ext>
                </a:extLst>
              </a:tr>
              <a:tr h="370840">
                <a:tc>
                  <a:txBody>
                    <a:bodyPr/>
                    <a:lstStyle/>
                    <a:p>
                      <a:endParaRPr lang="en-US" dirty="0"/>
                    </a:p>
                  </a:txBody>
                  <a:tcPr/>
                </a:tc>
                <a:tc>
                  <a:txBody>
                    <a:bodyPr/>
                    <a:lstStyle/>
                    <a:p>
                      <a:r>
                        <a:rPr lang="en-US" dirty="0"/>
                        <a:t>More control (e.g., priority, abort)</a:t>
                      </a:r>
                    </a:p>
                  </a:txBody>
                  <a:tcPr/>
                </a:tc>
                <a:extLst>
                  <a:ext uri="{0D108BD9-81ED-4DB2-BD59-A6C34878D82A}">
                    <a16:rowId xmlns:a16="http://schemas.microsoft.com/office/drawing/2014/main" val="1091119578"/>
                  </a:ext>
                </a:extLst>
              </a:tr>
              <a:tr h="370840">
                <a:tc>
                  <a:txBody>
                    <a:bodyPr/>
                    <a:lstStyle/>
                    <a:p>
                      <a:endParaRPr lang="en-US" dirty="0"/>
                    </a:p>
                  </a:txBody>
                  <a:tcPr/>
                </a:tc>
                <a:tc>
                  <a:txBody>
                    <a:bodyPr/>
                    <a:lstStyle/>
                    <a:p>
                      <a:r>
                        <a:rPr lang="en-US" dirty="0"/>
                        <a:t>Higher overhead than thread pool</a:t>
                      </a:r>
                    </a:p>
                  </a:txBody>
                  <a:tcPr/>
                </a:tc>
                <a:extLst>
                  <a:ext uri="{0D108BD9-81ED-4DB2-BD59-A6C34878D82A}">
                    <a16:rowId xmlns:a16="http://schemas.microsoft.com/office/drawing/2014/main" val="3362328269"/>
                  </a:ext>
                </a:extLst>
              </a:tr>
            </a:tbl>
          </a:graphicData>
        </a:graphic>
      </p:graphicFrame>
      <p:pic>
        <p:nvPicPr>
          <p:cNvPr id="7" name="Graphic 6" descr="Thumbs up sign with solid fill">
            <a:extLst>
              <a:ext uri="{FF2B5EF4-FFF2-40B4-BE49-F238E27FC236}">
                <a16:creationId xmlns:a16="http://schemas.microsoft.com/office/drawing/2014/main" id="{7DE36768-E831-86A0-7E3B-980F13B4E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398" y="5284348"/>
            <a:ext cx="374068" cy="374068"/>
          </a:xfrm>
          <a:prstGeom prst="rect">
            <a:avLst/>
          </a:prstGeom>
        </p:spPr>
      </p:pic>
      <p:pic>
        <p:nvPicPr>
          <p:cNvPr id="8" name="Graphic 7" descr="Thumbs up sign with solid fill">
            <a:extLst>
              <a:ext uri="{FF2B5EF4-FFF2-40B4-BE49-F238E27FC236}">
                <a16:creationId xmlns:a16="http://schemas.microsoft.com/office/drawing/2014/main" id="{4CA44AB4-3B07-7E4D-A077-77F7EC62C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64654">
            <a:off x="1836345" y="5672786"/>
            <a:ext cx="374068" cy="374068"/>
          </a:xfrm>
          <a:prstGeom prst="rect">
            <a:avLst/>
          </a:prstGeom>
        </p:spPr>
      </p:pic>
    </p:spTree>
    <p:extLst>
      <p:ext uri="{BB962C8B-B14F-4D97-AF65-F5344CB8AC3E}">
        <p14:creationId xmlns:p14="http://schemas.microsoft.com/office/powerpoint/2010/main" val="132845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0DF5-4992-9192-EF78-EB37712F276C}"/>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5CE7E4F8-204F-707E-45B9-EFDD4FD68E21}"/>
              </a:ext>
            </a:extLst>
          </p:cNvPr>
          <p:cNvSpPr>
            <a:spLocks noGrp="1"/>
          </p:cNvSpPr>
          <p:nvPr>
            <p:ph idx="1"/>
          </p:nvPr>
        </p:nvSpPr>
        <p:spPr/>
        <p:txBody>
          <a:bodyPr>
            <a:normAutofit fontScale="92500" lnSpcReduction="10000"/>
          </a:bodyPr>
          <a:lstStyle/>
          <a:p>
            <a:pPr>
              <a:buNone/>
            </a:pPr>
            <a:r>
              <a:rPr lang="en-US" dirty="0"/>
              <a:t>In .NET, a </a:t>
            </a:r>
            <a:r>
              <a:rPr lang="en-US" b="1" dirty="0"/>
              <a:t>Thread Pool</a:t>
            </a:r>
            <a:r>
              <a:rPr lang="en-US" dirty="0"/>
              <a:t> is a pool of worker threads managed by the CLR (Common Language Runtime) that are used to perform tasks, process asynchronous calls, handle timers, and manage other background operations without the overhead of creating and destroying threads manually.</a:t>
            </a:r>
          </a:p>
          <a:p>
            <a:pPr>
              <a:buNone/>
            </a:pPr>
            <a:r>
              <a:rPr lang="en-US" b="1" dirty="0"/>
              <a:t>Key Characteristics:</a:t>
            </a:r>
          </a:p>
          <a:p>
            <a:pPr>
              <a:buFont typeface="Arial" panose="020B0604020202020204" pitchFamily="34" charset="0"/>
              <a:buChar char="•"/>
            </a:pPr>
            <a:r>
              <a:rPr lang="en-US" b="1" dirty="0"/>
              <a:t>Managed by .NET runtime</a:t>
            </a:r>
            <a:r>
              <a:rPr lang="en-US" dirty="0"/>
              <a:t>: You don't need to create or destroy threads manually.</a:t>
            </a:r>
          </a:p>
          <a:p>
            <a:pPr>
              <a:buFont typeface="Arial" panose="020B0604020202020204" pitchFamily="34" charset="0"/>
              <a:buChar char="•"/>
            </a:pPr>
            <a:r>
              <a:rPr lang="en-US" b="1" dirty="0"/>
              <a:t>Reuses threads</a:t>
            </a:r>
            <a:r>
              <a:rPr lang="en-US" dirty="0"/>
              <a:t>: It reuses threads to avoid the overhead of frequent creation and destruction.</a:t>
            </a:r>
          </a:p>
          <a:p>
            <a:pPr>
              <a:buFont typeface="Arial" panose="020B0604020202020204" pitchFamily="34" charset="0"/>
              <a:buChar char="•"/>
            </a:pPr>
            <a:r>
              <a:rPr lang="en-US" b="1" dirty="0"/>
              <a:t>Limits the number of concurrent threads</a:t>
            </a:r>
            <a:r>
              <a:rPr lang="en-US" dirty="0"/>
              <a:t>: Prevents system overload by restricting the number of active threads.</a:t>
            </a:r>
          </a:p>
          <a:p>
            <a:pPr>
              <a:buFont typeface="Arial" panose="020B0604020202020204" pitchFamily="34" charset="0"/>
              <a:buChar char="•"/>
            </a:pPr>
            <a:r>
              <a:rPr lang="en-US" b="1" dirty="0"/>
              <a:t>Efficient for short-lived operations</a:t>
            </a:r>
            <a:r>
              <a:rPr lang="en-US" dirty="0"/>
              <a:t>: Ideal for I/O-bound or short-running tasks.</a:t>
            </a:r>
          </a:p>
          <a:p>
            <a:endParaRPr lang="en-US" dirty="0"/>
          </a:p>
          <a:p>
            <a:endParaRPr lang="en-US" dirty="0"/>
          </a:p>
        </p:txBody>
      </p:sp>
    </p:spTree>
    <p:extLst>
      <p:ext uri="{BB962C8B-B14F-4D97-AF65-F5344CB8AC3E}">
        <p14:creationId xmlns:p14="http://schemas.microsoft.com/office/powerpoint/2010/main" val="32988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D69E-550F-7E5B-3807-FDF5C291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9236-05A4-31C8-11FA-92801164FB49}"/>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D86B0DBC-F14F-9E6F-991C-070698D42F8A}"/>
              </a:ext>
            </a:extLst>
          </p:cNvPr>
          <p:cNvSpPr>
            <a:spLocks noGrp="1"/>
          </p:cNvSpPr>
          <p:nvPr>
            <p:ph idx="1"/>
          </p:nvPr>
        </p:nvSpPr>
        <p:spPr/>
        <p:txBody>
          <a:bodyPr>
            <a:normAutofit/>
          </a:bodyPr>
          <a:lstStyle/>
          <a:p>
            <a:r>
              <a:rPr lang="en-US" dirty="0" err="1"/>
              <a:t>ThreadPool.</a:t>
            </a:r>
            <a:r>
              <a:rPr lang="en-US" b="1" dirty="0" err="1"/>
              <a:t>QueueUserWorkItem</a:t>
            </a:r>
            <a:r>
              <a:rPr lang="en-US" dirty="0"/>
              <a:t>(state =&gt;</a:t>
            </a:r>
          </a:p>
          <a:p>
            <a:r>
              <a:rPr lang="en-US" dirty="0"/>
              <a:t>{</a:t>
            </a:r>
          </a:p>
          <a:p>
            <a:r>
              <a:rPr lang="en-US" dirty="0"/>
              <a:t>    </a:t>
            </a:r>
            <a:r>
              <a:rPr lang="en-US" dirty="0" err="1"/>
              <a:t>Console.WriteLine</a:t>
            </a:r>
            <a:r>
              <a:rPr lang="en-US" dirty="0"/>
              <a:t>("Running in thread pool");</a:t>
            </a:r>
          </a:p>
          <a:p>
            <a:r>
              <a:rPr lang="en-US" dirty="0"/>
              <a:t>});</a:t>
            </a:r>
          </a:p>
          <a:p>
            <a:endParaRPr lang="en-US" dirty="0"/>
          </a:p>
          <a:p>
            <a:endParaRPr lang="en-US" dirty="0"/>
          </a:p>
        </p:txBody>
      </p:sp>
    </p:spTree>
    <p:extLst>
      <p:ext uri="{BB962C8B-B14F-4D97-AF65-F5344CB8AC3E}">
        <p14:creationId xmlns:p14="http://schemas.microsoft.com/office/powerpoint/2010/main" val="60949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4348-74BF-27D8-6898-4BCE397BE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F97B-A673-9FE3-3DFC-B5E5A7B41D69}"/>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156FDC72-0E03-12F6-4B8C-9677990E20FB}"/>
              </a:ext>
            </a:extLst>
          </p:cNvPr>
          <p:cNvSpPr>
            <a:spLocks noGrp="1"/>
          </p:cNvSpPr>
          <p:nvPr>
            <p:ph idx="1"/>
          </p:nvPr>
        </p:nvSpPr>
        <p:spPr/>
        <p:txBody>
          <a:bodyPr>
            <a:normAutofit fontScale="92500" lnSpcReduction="20000"/>
          </a:bodyPr>
          <a:lstStyle/>
          <a:p>
            <a:r>
              <a:rPr lang="en-US" b="1" dirty="0"/>
              <a:t>How many threads are there at max in thread pool in given time in C# ? </a:t>
            </a:r>
          </a:p>
          <a:p>
            <a:r>
              <a:rPr lang="en-US" dirty="0" err="1"/>
              <a:t>ThreadPool.GetMaxThreads</a:t>
            </a:r>
            <a:r>
              <a:rPr lang="en-US" dirty="0"/>
              <a:t>(out int </a:t>
            </a:r>
            <a:r>
              <a:rPr lang="en-US" dirty="0" err="1"/>
              <a:t>workerThreads</a:t>
            </a:r>
            <a:r>
              <a:rPr lang="en-US" dirty="0"/>
              <a:t>, out int </a:t>
            </a:r>
            <a:r>
              <a:rPr lang="en-US" dirty="0" err="1"/>
              <a:t>completionPortThreads</a:t>
            </a:r>
            <a:r>
              <a:rPr lang="en-US" dirty="0"/>
              <a:t>); </a:t>
            </a:r>
            <a:r>
              <a:rPr lang="en-US" dirty="0" err="1"/>
              <a:t>ThreadPool.SetMaxThreads</a:t>
            </a:r>
            <a:r>
              <a:rPr lang="en-US" dirty="0"/>
              <a:t>(100, 100);</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p>
          <a:p>
            <a:r>
              <a:rPr lang="en-US" dirty="0" err="1"/>
              <a:t>ThreadPool.SetMinThreads</a:t>
            </a:r>
            <a:r>
              <a:rPr lang="en-US" dirty="0"/>
              <a:t>(8, 8); // Increases readiness to spawn more threads</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endParaRPr lang="en-US" b="1" dirty="0"/>
          </a:p>
          <a:p>
            <a:pPr marL="0" marR="0" lvl="0" indent="0" algn="l" defTabSz="914400" rtl="0" eaLnBrk="0" fontAlgn="base" latinLnBrk="0" hangingPunct="0">
              <a:lnSpc>
                <a:spcPct val="100000"/>
              </a:lnSpc>
              <a:spcBef>
                <a:spcPct val="0"/>
              </a:spcBef>
              <a:spcAft>
                <a:spcPct val="0"/>
              </a:spcAft>
              <a:buClrTx/>
              <a:buSzTx/>
              <a:buNone/>
              <a:tabLst/>
            </a:pPr>
            <a:r>
              <a:rPr lang="en-US" altLang="en-US" dirty="0"/>
              <a:t> Worker threads: 1 × number of logical processors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t> I/O completion threads (IOCP): 1 × number of logical processors</a:t>
            </a:r>
          </a:p>
          <a:p>
            <a:endParaRPr lang="en-US" dirty="0"/>
          </a:p>
        </p:txBody>
      </p:sp>
    </p:spTree>
    <p:extLst>
      <p:ext uri="{BB962C8B-B14F-4D97-AF65-F5344CB8AC3E}">
        <p14:creationId xmlns:p14="http://schemas.microsoft.com/office/powerpoint/2010/main" val="336997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CF94-9275-3ABF-4E26-E94009169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1B87-5887-4A46-DFDC-ABB064CB55C5}"/>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AFC80A7B-C943-7B92-F67C-96336363BD58}"/>
              </a:ext>
            </a:extLst>
          </p:cNvPr>
          <p:cNvSpPr>
            <a:spLocks noGrp="1"/>
          </p:cNvSpPr>
          <p:nvPr>
            <p:ph idx="1"/>
          </p:nvPr>
        </p:nvSpPr>
        <p:spPr/>
        <p:txBody>
          <a:bodyPr>
            <a:normAutofit fontScale="85000" lnSpcReduction="20000"/>
          </a:bodyPr>
          <a:lstStyle/>
          <a:p>
            <a:r>
              <a:rPr lang="en-US" b="1" dirty="0"/>
              <a:t>   // Step 2: Offload email sending to </a:t>
            </a:r>
            <a:r>
              <a:rPr lang="en-US" b="1" dirty="0" err="1"/>
              <a:t>ThreadPool</a:t>
            </a:r>
            <a:endParaRPr lang="en-US" b="1" dirty="0"/>
          </a:p>
          <a:p>
            <a:r>
              <a:rPr lang="en-US" b="1" dirty="0"/>
              <a:t>    </a:t>
            </a:r>
            <a:r>
              <a:rPr lang="en-US" b="1" dirty="0" err="1"/>
              <a:t>ThreadPool.QueueUserWorkItem</a:t>
            </a:r>
            <a:r>
              <a:rPr lang="en-US" b="1" dirty="0"/>
              <a:t>(state =&gt;</a:t>
            </a:r>
          </a:p>
          <a:p>
            <a:r>
              <a:rPr lang="en-US" b="1" dirty="0"/>
              <a:t>    {</a:t>
            </a:r>
          </a:p>
          <a:p>
            <a:r>
              <a:rPr lang="en-US" b="1" dirty="0"/>
              <a:t>        </a:t>
            </a:r>
            <a:r>
              <a:rPr lang="en-US" b="1" dirty="0" err="1"/>
              <a:t>SendEmailConfirmation</a:t>
            </a:r>
            <a:r>
              <a:rPr lang="en-US" b="1" dirty="0"/>
              <a:t>((Order)state);</a:t>
            </a:r>
          </a:p>
          <a:p>
            <a:r>
              <a:rPr lang="en-US" b="1" dirty="0"/>
              <a:t>    }, order);</a:t>
            </a:r>
          </a:p>
          <a:p>
            <a:pPr>
              <a:buNone/>
            </a:pPr>
            <a:r>
              <a:rPr lang="en-US" b="1" dirty="0"/>
              <a:t>Why </a:t>
            </a:r>
            <a:r>
              <a:rPr lang="en-US" b="1" dirty="0" err="1"/>
              <a:t>ThreadPool</a:t>
            </a:r>
            <a:r>
              <a:rPr lang="en-US" b="1" dirty="0"/>
              <a:t> is a good fit here:</a:t>
            </a:r>
          </a:p>
          <a:p>
            <a:pPr>
              <a:buFont typeface="Arial" panose="020B0604020202020204" pitchFamily="34" charset="0"/>
              <a:buChar char="•"/>
            </a:pPr>
            <a:r>
              <a:rPr lang="en-US" dirty="0"/>
              <a:t>Email sending is a </a:t>
            </a:r>
            <a:r>
              <a:rPr lang="en-US" b="1" dirty="0"/>
              <a:t>short-lived</a:t>
            </a:r>
            <a:r>
              <a:rPr lang="en-US" dirty="0"/>
              <a:t>, </a:t>
            </a:r>
            <a:r>
              <a:rPr lang="en-US" b="1" dirty="0"/>
              <a:t>non-blocking</a:t>
            </a:r>
            <a:r>
              <a:rPr lang="en-US" dirty="0"/>
              <a:t> task.</a:t>
            </a:r>
          </a:p>
          <a:p>
            <a:pPr>
              <a:buFont typeface="Arial" panose="020B0604020202020204" pitchFamily="34" charset="0"/>
              <a:buChar char="•"/>
            </a:pPr>
            <a:r>
              <a:rPr lang="en-US" dirty="0" err="1"/>
              <a:t>ThreadPool</a:t>
            </a:r>
            <a:r>
              <a:rPr lang="en-US" dirty="0"/>
              <a:t> </a:t>
            </a:r>
            <a:r>
              <a:rPr lang="en-US" b="1" dirty="0"/>
              <a:t>reuses threads</a:t>
            </a:r>
            <a:r>
              <a:rPr lang="en-US" dirty="0"/>
              <a:t> — no overhead of creating new threads each time.</a:t>
            </a:r>
          </a:p>
          <a:p>
            <a:pPr>
              <a:buFont typeface="Arial" panose="020B0604020202020204" pitchFamily="34" charset="0"/>
              <a:buChar char="•"/>
            </a:pPr>
            <a:r>
              <a:rPr lang="en-US" dirty="0"/>
              <a:t>It’s </a:t>
            </a:r>
            <a:r>
              <a:rPr lang="en-US" b="1" dirty="0"/>
              <a:t>fire-and-forget</a:t>
            </a:r>
            <a:r>
              <a:rPr lang="en-US" dirty="0"/>
              <a:t> — you don’t need a return value or error handling in the main thread.</a:t>
            </a:r>
          </a:p>
          <a:p>
            <a:endParaRPr lang="en-US" dirty="0"/>
          </a:p>
        </p:txBody>
      </p:sp>
    </p:spTree>
    <p:extLst>
      <p:ext uri="{BB962C8B-B14F-4D97-AF65-F5344CB8AC3E}">
        <p14:creationId xmlns:p14="http://schemas.microsoft.com/office/powerpoint/2010/main" val="672001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E0A0-2992-88D8-4091-E7BA3A4D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2C639-4AF5-3DAB-3391-F2474955F4D4}"/>
              </a:ext>
            </a:extLst>
          </p:cNvPr>
          <p:cNvSpPr>
            <a:spLocks noGrp="1"/>
          </p:cNvSpPr>
          <p:nvPr>
            <p:ph type="title"/>
          </p:nvPr>
        </p:nvSpPr>
        <p:spPr>
          <a:xfrm>
            <a:off x="1097280" y="263529"/>
            <a:ext cx="10058400" cy="1450757"/>
          </a:xfrm>
        </p:spPr>
        <p:txBody>
          <a:bodyPr/>
          <a:lstStyle/>
          <a:p>
            <a:r>
              <a:rPr lang="en-US" dirty="0"/>
              <a:t>Cons Thread Pool</a:t>
            </a:r>
          </a:p>
        </p:txBody>
      </p:sp>
      <p:sp>
        <p:nvSpPr>
          <p:cNvPr id="3" name="Content Placeholder 2">
            <a:extLst>
              <a:ext uri="{FF2B5EF4-FFF2-40B4-BE49-F238E27FC236}">
                <a16:creationId xmlns:a16="http://schemas.microsoft.com/office/drawing/2014/main" id="{07C1C1E9-0D28-689D-B5B9-F3507DAE1C7D}"/>
              </a:ext>
            </a:extLst>
          </p:cNvPr>
          <p:cNvSpPr>
            <a:spLocks noGrp="1"/>
          </p:cNvSpPr>
          <p:nvPr>
            <p:ph idx="1"/>
          </p:nvPr>
        </p:nvSpPr>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900" b="1" dirty="0">
                <a:solidFill>
                  <a:schemeClr val="tx1"/>
                </a:solidFill>
                <a:latin typeface="Arial" panose="020B0604020202020204" pitchFamily="34" charset="0"/>
              </a:rPr>
              <a:t> No return value or result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solidFill>
                  <a:schemeClr val="tx1"/>
                </a:solidFill>
                <a:latin typeface="Arial" panose="020B0604020202020204" pitchFamily="34" charset="0"/>
              </a:rPr>
              <a:t>Unlike Task&lt;T&gt;, you can’t get the result of the operation.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No built-in way to </a:t>
            </a:r>
            <a:r>
              <a:rPr kumimoji="0" lang="en-US" altLang="en-US" sz="1900" b="0" i="0" u="none" strike="noStrike" cap="none" normalizeH="0" baseline="0" dirty="0">
                <a:ln>
                  <a:noFill/>
                </a:ln>
                <a:solidFill>
                  <a:schemeClr val="tx1"/>
                </a:solidFill>
                <a:effectLst/>
                <a:latin typeface="Arial Unicode MS" panose="020B0604020202020204" pitchFamily="34" charset="-128"/>
              </a:rPr>
              <a:t>await</a:t>
            </a:r>
            <a:r>
              <a:rPr kumimoji="0" lang="en-US" altLang="en-US" sz="1900" b="0" i="0" u="none" strike="noStrike" cap="none" normalizeH="0" baseline="0" dirty="0">
                <a:ln>
                  <a:noFill/>
                </a:ln>
                <a:solidFill>
                  <a:schemeClr val="tx1"/>
                </a:solidFill>
                <a:effectLst/>
              </a:rPr>
              <a:t> </a:t>
            </a:r>
            <a:r>
              <a:rPr lang="en-US" altLang="en-US" sz="1900" dirty="0">
                <a:solidFill>
                  <a:schemeClr val="tx1"/>
                </a:solidFill>
                <a:latin typeface="Arial" panose="020B0604020202020204" pitchFamily="34" charset="0"/>
              </a:rPr>
              <a:t>the completion.</a:t>
            </a:r>
          </a:p>
          <a:p>
            <a:pPr marL="457200" marR="0" lvl="1" indent="0" algn="l" defTabSz="914400" rtl="0" eaLnBrk="0" fontAlgn="base" latinLnBrk="0" hangingPunct="0">
              <a:lnSpc>
                <a:spcPct val="100000"/>
              </a:lnSpc>
              <a:spcBef>
                <a:spcPct val="0"/>
              </a:spcBef>
              <a:spcAft>
                <a:spcPct val="0"/>
              </a:spcAft>
              <a:buClrTx/>
              <a:buSzTx/>
              <a:buNone/>
              <a:tabLst/>
            </a:pP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900" b="1" i="0" u="none" strike="noStrike" cap="none" normalizeH="0" baseline="0" dirty="0">
                <a:ln>
                  <a:noFill/>
                </a:ln>
                <a:solidFill>
                  <a:schemeClr val="tx1"/>
                </a:solidFill>
                <a:effectLst/>
                <a:latin typeface="Arial" panose="020B0604020202020204" pitchFamily="34" charset="0"/>
              </a:rPr>
              <a:t> No built-in error handling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If an exception occurs in the thread pool thread, it may go unobserved and crash the process unless handled carefully.</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900" b="1" i="0" u="none" strike="noStrike" cap="none" normalizeH="0" baseline="0" dirty="0">
                <a:ln>
                  <a:noFill/>
                </a:ln>
                <a:solidFill>
                  <a:schemeClr val="tx1"/>
                </a:solidFill>
                <a:effectLst/>
                <a:latin typeface="Arial" panose="020B0604020202020204" pitchFamily="34" charset="0"/>
              </a:rPr>
              <a:t> No cancellation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easily cancel the work once it’s queued.</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900" b="1" i="0" u="none" strike="noStrike" cap="none" normalizeH="0" baseline="0" dirty="0">
                <a:ln>
                  <a:noFill/>
                </a:ln>
                <a:solidFill>
                  <a:schemeClr val="tx1"/>
                </a:solidFill>
                <a:effectLst/>
                <a:latin typeface="Arial" panose="020B0604020202020204" pitchFamily="34" charset="0"/>
              </a:rPr>
              <a:t> No fine-grained control</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set thread priorities, thread affinity, or custom scheduling behavior.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900" b="1" i="0" u="none" strike="noStrike" cap="none" normalizeH="0" baseline="0" dirty="0">
                <a:ln>
                  <a:noFill/>
                </a:ln>
                <a:solidFill>
                  <a:schemeClr val="tx1"/>
                </a:solidFill>
                <a:effectLst/>
                <a:latin typeface="Arial" panose="020B0604020202020204" pitchFamily="34" charset="0"/>
              </a:rPr>
              <a:t> Limited to short-lived tasks</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is designed for </a:t>
            </a:r>
            <a:r>
              <a:rPr kumimoji="0" lang="en-US" altLang="en-US" sz="1900" b="1" i="0" u="none" strike="noStrike" cap="none" normalizeH="0" baseline="0" dirty="0">
                <a:ln>
                  <a:noFill/>
                </a:ln>
                <a:solidFill>
                  <a:schemeClr val="tx1"/>
                </a:solidFill>
                <a:effectLst/>
                <a:latin typeface="Arial" panose="020B0604020202020204" pitchFamily="34" charset="0"/>
              </a:rPr>
              <a:t>fast, short tasks</a:t>
            </a:r>
            <a:r>
              <a:rPr kumimoji="0" lang="en-US" altLang="en-US" sz="1900" b="0" i="0" u="none" strike="noStrike" cap="none" normalizeH="0" baseline="0" dirty="0">
                <a:ln>
                  <a:noFill/>
                </a:ln>
                <a:solidFill>
                  <a:schemeClr val="tx1"/>
                </a:solidFill>
                <a:effectLst/>
                <a:latin typeface="Arial" panose="020B0604020202020204" pitchFamily="34" charset="0"/>
              </a:rPr>
              <a:t>. Long-running tasks can block thread pool threads and exhaust available threads.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900" b="1" i="0" u="none" strike="noStrike" cap="none" normalizeH="0" baseline="0" dirty="0">
                <a:ln>
                  <a:noFill/>
                </a:ln>
                <a:solidFill>
                  <a:schemeClr val="tx1"/>
                </a:solidFill>
                <a:effectLst/>
                <a:latin typeface="Arial" panose="020B0604020202020204" pitchFamily="34" charset="0"/>
              </a:rPr>
              <a:t> Difficult debugging and tracing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Since the threads are pooled and reused, stack traces and debugging behavior can be harder to follow.</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900" b="1" i="0" u="none" strike="noStrike" cap="none" normalizeH="0" baseline="0" dirty="0">
                <a:ln>
                  <a:noFill/>
                </a:ln>
                <a:solidFill>
                  <a:schemeClr val="tx1"/>
                </a:solidFill>
                <a:effectLst/>
                <a:latin typeface="Arial" panose="020B0604020202020204" pitchFamily="34" charset="0"/>
              </a:rPr>
              <a:t> No dependency injection or scoped lifetime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In ASP.NET Core, </a:t>
            </a: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threads don’t have access to scoped services. Using them can lead to service lifetime violations.</a:t>
            </a:r>
          </a:p>
          <a:p>
            <a:endParaRPr lang="en-US" dirty="0"/>
          </a:p>
        </p:txBody>
      </p:sp>
    </p:spTree>
    <p:extLst>
      <p:ext uri="{BB962C8B-B14F-4D97-AF65-F5344CB8AC3E}">
        <p14:creationId xmlns:p14="http://schemas.microsoft.com/office/powerpoint/2010/main" val="104223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B77960-E31B-9B51-CDFA-A87A7CEDD9D4}"/>
              </a:ext>
            </a:extLst>
          </p:cNvPr>
          <p:cNvSpPr>
            <a:spLocks noGrp="1" noChangeArrowheads="1"/>
          </p:cNvSpPr>
          <p:nvPr>
            <p:ph type="title"/>
          </p:nvPr>
        </p:nvSpPr>
        <p:spPr bwMode="auto">
          <a:xfrm>
            <a:off x="1097280" y="719594"/>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Why was </a:t>
            </a:r>
            <a:r>
              <a:rPr kumimoji="0" lang="en-US" altLang="en-US" sz="3200" b="0" i="0" u="none" strike="noStrike" cap="none" normalizeH="0" baseline="0" dirty="0">
                <a:ln>
                  <a:noFill/>
                </a:ln>
                <a:solidFill>
                  <a:schemeClr val="tx1"/>
                </a:solidFill>
                <a:effectLst/>
                <a:latin typeface="Arial Unicode MS" panose="020B0604020202020204" pitchFamily="34" charset="-128"/>
              </a:rPr>
              <a:t>Task</a:t>
            </a:r>
            <a:r>
              <a:rPr kumimoji="0" lang="en-US" altLang="en-US" sz="3200" b="0" i="0" u="none" strike="noStrike" cap="none" normalizeH="0" baseline="0" dirty="0">
                <a:ln>
                  <a:noFill/>
                </a:ln>
                <a:solidFill>
                  <a:schemeClr val="tx1"/>
                </a:solidFill>
                <a:effectLst/>
              </a:rPr>
              <a:t> introduced?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E66C66-FC7A-AF6B-41D4-FA289A75842F}"/>
              </a:ext>
            </a:extLst>
          </p:cNvPr>
          <p:cNvSpPr>
            <a:spLocks noGrp="1" noChangeArrowheads="1"/>
          </p:cNvSpPr>
          <p:nvPr>
            <p:ph idx="1"/>
          </p:nvPr>
        </p:nvSpPr>
        <p:spPr bwMode="auto">
          <a:xfrm>
            <a:off x="1097280" y="2141989"/>
            <a:ext cx="985212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Threads</a:t>
            </a:r>
            <a:r>
              <a:rPr kumimoji="0" lang="en-US" altLang="en-US" sz="1800" b="0" i="0" u="none" strike="noStrike" cap="none" normalizeH="0" baseline="0" dirty="0">
                <a:ln>
                  <a:noFill/>
                </a:ln>
                <a:solidFill>
                  <a:schemeClr val="tx1"/>
                </a:solidFill>
                <a:effectLst/>
                <a:latin typeface="Arial" panose="020B0604020202020204" pitchFamily="34" charset="0"/>
              </a:rPr>
              <a:t>: Manual, heavy, and harder to manage (e.g., synchronization, pooling, exceptions).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Lightweight, reusable threads, but limited flexibility and control.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Tasks (via TPL - Task Parallel Library)</a:t>
            </a:r>
            <a:r>
              <a:rPr kumimoji="0" lang="en-US" altLang="en-US" sz="1800" b="0" i="0" u="none" strike="noStrike" cap="none" normalizeH="0" baseline="0" dirty="0">
                <a:ln>
                  <a:noFill/>
                </a:ln>
                <a:solidFill>
                  <a:schemeClr val="tx1"/>
                </a:solidFill>
                <a:effectLst/>
                <a:latin typeface="Arial" panose="020B0604020202020204" pitchFamily="34" charset="0"/>
              </a:rPr>
              <a:t> were introduced in .NET 4.0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Simplify asynchronous and parallel programming.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 pool threads efficiently under the hood.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high-level abstraction over threads with more </a:t>
            </a:r>
            <a:r>
              <a:rPr kumimoji="0" lang="en-US" altLang="en-US" sz="1800" b="1" i="0" u="none" strike="noStrike" cap="none" normalizeH="0" baseline="0" dirty="0">
                <a:ln>
                  <a:noFill/>
                </a:ln>
                <a:solidFill>
                  <a:schemeClr val="tx1"/>
                </a:solidFill>
                <a:effectLst/>
                <a:latin typeface="Arial" panose="020B0604020202020204" pitchFamily="34" charset="0"/>
              </a:rPr>
              <a:t>control</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cancellation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continuations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composability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Analogy: If a Thread is like creating a new worker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Task is like managing a group of pre-hired workers via a smart manager (</a:t>
            </a:r>
            <a:r>
              <a:rPr kumimoji="0" lang="en-US" altLang="en-US" sz="1800" b="0"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 TPL).</a:t>
            </a:r>
          </a:p>
        </p:txBody>
      </p:sp>
    </p:spTree>
    <p:extLst>
      <p:ext uri="{BB962C8B-B14F-4D97-AF65-F5344CB8AC3E}">
        <p14:creationId xmlns:p14="http://schemas.microsoft.com/office/powerpoint/2010/main" val="3440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6358-AACF-A3FB-9DC7-8BAC9BCA835E}"/>
              </a:ext>
            </a:extLst>
          </p:cNvPr>
          <p:cNvSpPr>
            <a:spLocks noGrp="1"/>
          </p:cNvSpPr>
          <p:nvPr>
            <p:ph type="title"/>
          </p:nvPr>
        </p:nvSpPr>
        <p:spPr/>
        <p:txBody>
          <a:bodyPr/>
          <a:lstStyle/>
          <a:p>
            <a:r>
              <a:rPr lang="en-US" dirty="0"/>
              <a:t>Basic Thread vs Task Comparison</a:t>
            </a:r>
          </a:p>
        </p:txBody>
      </p:sp>
      <p:graphicFrame>
        <p:nvGraphicFramePr>
          <p:cNvPr id="4" name="Content Placeholder 3">
            <a:extLst>
              <a:ext uri="{FF2B5EF4-FFF2-40B4-BE49-F238E27FC236}">
                <a16:creationId xmlns:a16="http://schemas.microsoft.com/office/drawing/2014/main" id="{FA49E69F-5081-C892-FEE1-09D451913A7A}"/>
              </a:ext>
            </a:extLst>
          </p:cNvPr>
          <p:cNvGraphicFramePr>
            <a:graphicFrameLocks noGrp="1"/>
          </p:cNvGraphicFramePr>
          <p:nvPr>
            <p:ph idx="1"/>
            <p:extLst>
              <p:ext uri="{D42A27DB-BD31-4B8C-83A1-F6EECF244321}">
                <p14:modId xmlns:p14="http://schemas.microsoft.com/office/powerpoint/2010/main" val="3233711018"/>
              </p:ext>
            </p:extLst>
          </p:nvPr>
        </p:nvGraphicFramePr>
        <p:xfrm>
          <a:off x="1096963" y="2108200"/>
          <a:ext cx="10058400" cy="1559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220550799"/>
                    </a:ext>
                  </a:extLst>
                </a:gridCol>
                <a:gridCol w="5029200">
                  <a:extLst>
                    <a:ext uri="{9D8B030D-6E8A-4147-A177-3AD203B41FA5}">
                      <a16:colId xmlns:a16="http://schemas.microsoft.com/office/drawing/2014/main" val="1285386997"/>
                    </a:ext>
                  </a:extLst>
                </a:gridCol>
              </a:tblGrid>
              <a:tr h="370840">
                <a:tc>
                  <a:txBody>
                    <a:bodyPr/>
                    <a:lstStyle/>
                    <a:p>
                      <a:r>
                        <a:rPr lang="en-US" dirty="0"/>
                        <a:t>Thread</a:t>
                      </a:r>
                    </a:p>
                  </a:txBody>
                  <a:tcPr/>
                </a:tc>
                <a:tc>
                  <a:txBody>
                    <a:bodyPr/>
                    <a:lstStyle/>
                    <a:p>
                      <a:r>
                        <a:rPr lang="en-US" dirty="0"/>
                        <a:t>Task</a:t>
                      </a:r>
                    </a:p>
                  </a:txBody>
                  <a:tcPr/>
                </a:tc>
                <a:extLst>
                  <a:ext uri="{0D108BD9-81ED-4DB2-BD59-A6C34878D82A}">
                    <a16:rowId xmlns:a16="http://schemas.microsoft.com/office/drawing/2014/main" val="1608612173"/>
                  </a:ext>
                </a:extLst>
              </a:tr>
              <a:tr h="370840">
                <a:tc>
                  <a:txBody>
                    <a:bodyPr/>
                    <a:lstStyle/>
                    <a:p>
                      <a:r>
                        <a:rPr lang="en-US" dirty="0"/>
                        <a:t>new Thread(() =&gt;</a:t>
                      </a:r>
                    </a:p>
                    <a:p>
                      <a:r>
                        <a:rPr lang="en-US" dirty="0"/>
                        <a:t>{</a:t>
                      </a:r>
                    </a:p>
                    <a:p>
                      <a:r>
                        <a:rPr lang="en-US" dirty="0"/>
                        <a:t>    </a:t>
                      </a:r>
                      <a:r>
                        <a:rPr lang="en-US" dirty="0" err="1"/>
                        <a:t>Console.WriteLine</a:t>
                      </a:r>
                      <a:r>
                        <a:rPr lang="en-US" dirty="0"/>
                        <a:t>("Running in a Thread");</a:t>
                      </a:r>
                    </a:p>
                    <a:p>
                      <a:r>
                        <a:rPr lang="en-US" dirty="0"/>
                        <a:t>}).Start();</a:t>
                      </a:r>
                    </a:p>
                  </a:txBody>
                  <a:tcPr/>
                </a:tc>
                <a:tc>
                  <a:txBody>
                    <a:bodyPr/>
                    <a:lstStyle/>
                    <a:p>
                      <a:r>
                        <a:rPr lang="en-US" b="1" dirty="0" err="1"/>
                        <a:t>Task.Run</a:t>
                      </a:r>
                      <a:r>
                        <a:rPr lang="en-US" b="1" dirty="0"/>
                        <a:t>(() =&gt;</a:t>
                      </a:r>
                    </a:p>
                    <a:p>
                      <a:r>
                        <a:rPr lang="en-US" b="1" dirty="0"/>
                        <a:t>{</a:t>
                      </a:r>
                    </a:p>
                    <a:p>
                      <a:r>
                        <a:rPr lang="en-US" b="1" dirty="0"/>
                        <a:t>    </a:t>
                      </a:r>
                      <a:r>
                        <a:rPr lang="en-US" b="1" dirty="0" err="1"/>
                        <a:t>Console.WriteLine</a:t>
                      </a:r>
                      <a:r>
                        <a:rPr lang="en-US" b="1" dirty="0"/>
                        <a:t>("Running in a Task");</a:t>
                      </a:r>
                    </a:p>
                    <a:p>
                      <a:r>
                        <a:rPr lang="en-US" b="1" dirty="0"/>
                        <a:t>});</a:t>
                      </a:r>
                    </a:p>
                  </a:txBody>
                  <a:tcPr/>
                </a:tc>
                <a:extLst>
                  <a:ext uri="{0D108BD9-81ED-4DB2-BD59-A6C34878D82A}">
                    <a16:rowId xmlns:a16="http://schemas.microsoft.com/office/drawing/2014/main" val="2723839016"/>
                  </a:ext>
                </a:extLst>
              </a:tr>
            </a:tbl>
          </a:graphicData>
        </a:graphic>
      </p:graphicFrame>
      <p:graphicFrame>
        <p:nvGraphicFramePr>
          <p:cNvPr id="5" name="Table 4">
            <a:extLst>
              <a:ext uri="{FF2B5EF4-FFF2-40B4-BE49-F238E27FC236}">
                <a16:creationId xmlns:a16="http://schemas.microsoft.com/office/drawing/2014/main" id="{6E3F1724-66CF-04FC-91D5-FF7D179D8E87}"/>
              </a:ext>
            </a:extLst>
          </p:cNvPr>
          <p:cNvGraphicFramePr>
            <a:graphicFrameLocks noGrp="1"/>
          </p:cNvGraphicFramePr>
          <p:nvPr>
            <p:extLst>
              <p:ext uri="{D42A27DB-BD31-4B8C-83A1-F6EECF244321}">
                <p14:modId xmlns:p14="http://schemas.microsoft.com/office/powerpoint/2010/main" val="4218768826"/>
              </p:ext>
            </p:extLst>
          </p:nvPr>
        </p:nvGraphicFramePr>
        <p:xfrm>
          <a:off x="4145466" y="3721517"/>
          <a:ext cx="3961394" cy="2849880"/>
        </p:xfrm>
        <a:graphic>
          <a:graphicData uri="http://schemas.openxmlformats.org/drawingml/2006/table">
            <a:tbl>
              <a:tblPr firstRow="1" bandRow="1">
                <a:tableStyleId>{5C22544A-7EE6-4342-B048-85BDC9FD1C3A}</a:tableStyleId>
              </a:tblPr>
              <a:tblGrid>
                <a:gridCol w="3961394">
                  <a:extLst>
                    <a:ext uri="{9D8B030D-6E8A-4147-A177-3AD203B41FA5}">
                      <a16:colId xmlns:a16="http://schemas.microsoft.com/office/drawing/2014/main" val="3489056649"/>
                    </a:ext>
                  </a:extLst>
                </a:gridCol>
              </a:tblGrid>
              <a:tr h="370840">
                <a:tc>
                  <a:txBody>
                    <a:bodyPr/>
                    <a:lstStyle/>
                    <a:p>
                      <a:r>
                        <a:rPr lang="en-US" dirty="0"/>
                        <a:t>Benefits of Task</a:t>
                      </a:r>
                    </a:p>
                  </a:txBody>
                  <a:tcPr/>
                </a:tc>
                <a:extLst>
                  <a:ext uri="{0D108BD9-81ED-4DB2-BD59-A6C34878D82A}">
                    <a16:rowId xmlns:a16="http://schemas.microsoft.com/office/drawing/2014/main" val="4134398903"/>
                  </a:ext>
                </a:extLst>
              </a:tr>
              <a:tr h="370840">
                <a:tc>
                  <a:txBody>
                    <a:bodyPr/>
                    <a:lstStyle/>
                    <a:p>
                      <a:r>
                        <a:rPr lang="en-US" dirty="0"/>
                        <a:t>Task is simpler.</a:t>
                      </a:r>
                    </a:p>
                  </a:txBody>
                  <a:tcPr/>
                </a:tc>
                <a:extLst>
                  <a:ext uri="{0D108BD9-81ED-4DB2-BD59-A6C34878D82A}">
                    <a16:rowId xmlns:a16="http://schemas.microsoft.com/office/drawing/2014/main" val="2217343723"/>
                  </a:ext>
                </a:extLst>
              </a:tr>
              <a:tr h="370840">
                <a:tc>
                  <a:txBody>
                    <a:bodyPr/>
                    <a:lstStyle/>
                    <a:p>
                      <a:r>
                        <a:rPr lang="en-US" dirty="0"/>
                        <a:t>Runs on </a:t>
                      </a:r>
                      <a:r>
                        <a:rPr lang="en-US" dirty="0" err="1"/>
                        <a:t>ThreadPool</a:t>
                      </a:r>
                      <a:r>
                        <a:rPr lang="en-US" dirty="0"/>
                        <a:t>.</a:t>
                      </a:r>
                    </a:p>
                  </a:txBody>
                  <a:tcPr/>
                </a:tc>
                <a:extLst>
                  <a:ext uri="{0D108BD9-81ED-4DB2-BD59-A6C34878D82A}">
                    <a16:rowId xmlns:a16="http://schemas.microsoft.com/office/drawing/2014/main" val="896547560"/>
                  </a:ext>
                </a:extLst>
              </a:tr>
              <a:tr h="370840">
                <a:tc>
                  <a:txBody>
                    <a:bodyPr/>
                    <a:lstStyle/>
                    <a:p>
                      <a:r>
                        <a:rPr lang="en-US" dirty="0"/>
                        <a:t>Returns a Task object, allowing you to</a:t>
                      </a:r>
                    </a:p>
                    <a:p>
                      <a:pPr marL="285750" indent="-285750">
                        <a:buFont typeface="Arial" panose="020B0604020202020204" pitchFamily="34" charset="0"/>
                        <a:buChar char="•"/>
                      </a:pPr>
                      <a:r>
                        <a:rPr lang="en-US" dirty="0"/>
                        <a:t>Use .</a:t>
                      </a:r>
                      <a:r>
                        <a:rPr lang="en-US" dirty="0" err="1"/>
                        <a:t>ContinueWith</a:t>
                      </a:r>
                      <a:r>
                        <a:rPr lang="en-US" dirty="0"/>
                        <a:t>()</a:t>
                      </a:r>
                    </a:p>
                    <a:p>
                      <a:pPr marL="285750" indent="-285750">
                        <a:buFont typeface="Arial" panose="020B0604020202020204" pitchFamily="34" charset="0"/>
                        <a:buChar char="•"/>
                      </a:pPr>
                      <a:r>
                        <a:rPr lang="en-US" dirty="0"/>
                        <a:t>Await the result (await)</a:t>
                      </a:r>
                    </a:p>
                    <a:p>
                      <a:pPr marL="285750" indent="-285750">
                        <a:buFont typeface="Arial" panose="020B0604020202020204" pitchFamily="34" charset="0"/>
                        <a:buChar char="•"/>
                      </a:pPr>
                      <a:r>
                        <a:rPr lang="en-US" dirty="0"/>
                        <a:t>Handle exceptions easily</a:t>
                      </a:r>
                    </a:p>
                    <a:p>
                      <a:pPr marL="285750" indent="-285750">
                        <a:buFont typeface="Arial" panose="020B0604020202020204" pitchFamily="34" charset="0"/>
                        <a:buChar char="•"/>
                      </a:pPr>
                      <a:r>
                        <a:rPr lang="en-US" dirty="0"/>
                        <a:t>Use cancellation tokens</a:t>
                      </a:r>
                    </a:p>
                    <a:p>
                      <a:endParaRPr lang="en-US" dirty="0"/>
                    </a:p>
                  </a:txBody>
                  <a:tcPr/>
                </a:tc>
                <a:extLst>
                  <a:ext uri="{0D108BD9-81ED-4DB2-BD59-A6C34878D82A}">
                    <a16:rowId xmlns:a16="http://schemas.microsoft.com/office/drawing/2014/main" val="1679162172"/>
                  </a:ext>
                </a:extLst>
              </a:tr>
            </a:tbl>
          </a:graphicData>
        </a:graphic>
      </p:graphicFrame>
    </p:spTree>
    <p:extLst>
      <p:ext uri="{BB962C8B-B14F-4D97-AF65-F5344CB8AC3E}">
        <p14:creationId xmlns:p14="http://schemas.microsoft.com/office/powerpoint/2010/main" val="172763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EBE0-7E53-65E9-7956-0C4B624E0A75}"/>
              </a:ext>
            </a:extLst>
          </p:cNvPr>
          <p:cNvSpPr>
            <a:spLocks noGrp="1"/>
          </p:cNvSpPr>
          <p:nvPr>
            <p:ph type="title"/>
          </p:nvPr>
        </p:nvSpPr>
        <p:spPr/>
        <p:txBody>
          <a:bodyPr/>
          <a:lstStyle/>
          <a:p>
            <a:r>
              <a:rPr lang="en-US" dirty="0"/>
              <a:t>Real-World Use Case of Task</a:t>
            </a:r>
          </a:p>
        </p:txBody>
      </p:sp>
      <p:sp>
        <p:nvSpPr>
          <p:cNvPr id="3" name="Content Placeholder 2">
            <a:extLst>
              <a:ext uri="{FF2B5EF4-FFF2-40B4-BE49-F238E27FC236}">
                <a16:creationId xmlns:a16="http://schemas.microsoft.com/office/drawing/2014/main" id="{DD6CA077-6652-372C-856F-097F650C38A5}"/>
              </a:ext>
            </a:extLst>
          </p:cNvPr>
          <p:cNvSpPr>
            <a:spLocks noGrp="1"/>
          </p:cNvSpPr>
          <p:nvPr>
            <p:ph idx="1"/>
          </p:nvPr>
        </p:nvSpPr>
        <p:spPr/>
        <p:txBody>
          <a:bodyPr/>
          <a:lstStyle/>
          <a:p>
            <a:r>
              <a:rPr lang="en-US" b="1" dirty="0"/>
              <a:t>Task t1 = </a:t>
            </a:r>
            <a:r>
              <a:rPr lang="en-US" b="1" dirty="0" err="1"/>
              <a:t>Task.Run</a:t>
            </a:r>
            <a:r>
              <a:rPr lang="en-US" b="1" dirty="0"/>
              <a:t>(() =&gt; </a:t>
            </a:r>
            <a:r>
              <a:rPr lang="en-US" b="1" dirty="0" err="1"/>
              <a:t>DownloadFile</a:t>
            </a:r>
            <a:r>
              <a:rPr lang="en-US" b="1" dirty="0"/>
              <a:t>("file1.txt"));</a:t>
            </a:r>
          </a:p>
          <a:p>
            <a:r>
              <a:rPr lang="en-US" b="1" dirty="0"/>
              <a:t>Task t2 = </a:t>
            </a:r>
            <a:r>
              <a:rPr lang="en-US" b="1" dirty="0" err="1"/>
              <a:t>Task.Run</a:t>
            </a:r>
            <a:r>
              <a:rPr lang="en-US" b="1" dirty="0"/>
              <a:t>(() =&gt; </a:t>
            </a:r>
            <a:r>
              <a:rPr lang="en-US" b="1" dirty="0" err="1"/>
              <a:t>DownloadFile</a:t>
            </a:r>
            <a:r>
              <a:rPr lang="en-US" b="1" dirty="0"/>
              <a:t>("file2.txt"));</a:t>
            </a:r>
          </a:p>
          <a:p>
            <a:r>
              <a:rPr lang="en-US" b="1" dirty="0"/>
              <a:t>await </a:t>
            </a:r>
            <a:r>
              <a:rPr lang="en-US" b="1" dirty="0" err="1"/>
              <a:t>Task.WhenAll</a:t>
            </a:r>
            <a:r>
              <a:rPr lang="en-US" b="1" dirty="0"/>
              <a:t>(t1, t2);</a:t>
            </a:r>
          </a:p>
          <a:p>
            <a:endParaRPr lang="en-US" b="1" dirty="0"/>
          </a:p>
          <a:p>
            <a:endParaRPr lang="en-US" dirty="0"/>
          </a:p>
        </p:txBody>
      </p:sp>
    </p:spTree>
    <p:extLst>
      <p:ext uri="{BB962C8B-B14F-4D97-AF65-F5344CB8AC3E}">
        <p14:creationId xmlns:p14="http://schemas.microsoft.com/office/powerpoint/2010/main" val="32746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Multithreading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8374962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C4E9-A17A-9AAD-74EA-CBF2F97F2735}"/>
              </a:ext>
            </a:extLst>
          </p:cNvPr>
          <p:cNvSpPr>
            <a:spLocks noGrp="1"/>
          </p:cNvSpPr>
          <p:nvPr>
            <p:ph type="title"/>
          </p:nvPr>
        </p:nvSpPr>
        <p:spPr/>
        <p:txBody>
          <a:bodyPr/>
          <a:lstStyle/>
          <a:p>
            <a:r>
              <a:rPr lang="en-US" dirty="0"/>
              <a:t>Why Task over Thread Today</a:t>
            </a:r>
          </a:p>
        </p:txBody>
      </p:sp>
      <p:graphicFrame>
        <p:nvGraphicFramePr>
          <p:cNvPr id="4" name="Content Placeholder 3">
            <a:extLst>
              <a:ext uri="{FF2B5EF4-FFF2-40B4-BE49-F238E27FC236}">
                <a16:creationId xmlns:a16="http://schemas.microsoft.com/office/drawing/2014/main" id="{51B2F9D1-6D2F-8371-E608-8B138A357075}"/>
              </a:ext>
            </a:extLst>
          </p:cNvPr>
          <p:cNvGraphicFramePr>
            <a:graphicFrameLocks noGrp="1"/>
          </p:cNvGraphicFramePr>
          <p:nvPr>
            <p:ph idx="1"/>
            <p:extLst>
              <p:ext uri="{D42A27DB-BD31-4B8C-83A1-F6EECF244321}">
                <p14:modId xmlns:p14="http://schemas.microsoft.com/office/powerpoint/2010/main" val="347407781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888329694"/>
                    </a:ext>
                  </a:extLst>
                </a:gridCol>
              </a:tblGrid>
              <a:tr h="370840">
                <a:tc>
                  <a:txBody>
                    <a:bodyPr/>
                    <a:lstStyle/>
                    <a:p>
                      <a:r>
                        <a:rPr lang="en-US" dirty="0"/>
                        <a:t>Why Task over Thread Today</a:t>
                      </a:r>
                    </a:p>
                  </a:txBody>
                  <a:tcPr/>
                </a:tc>
                <a:extLst>
                  <a:ext uri="{0D108BD9-81ED-4DB2-BD59-A6C34878D82A}">
                    <a16:rowId xmlns:a16="http://schemas.microsoft.com/office/drawing/2014/main" val="3254341812"/>
                  </a:ext>
                </a:extLst>
              </a:tr>
              <a:tr h="370840">
                <a:tc>
                  <a:txBody>
                    <a:bodyPr/>
                    <a:lstStyle/>
                    <a:p>
                      <a:r>
                        <a:rPr lang="en-US" dirty="0"/>
                        <a:t>Less error-prone</a:t>
                      </a:r>
                    </a:p>
                  </a:txBody>
                  <a:tcPr/>
                </a:tc>
                <a:extLst>
                  <a:ext uri="{0D108BD9-81ED-4DB2-BD59-A6C34878D82A}">
                    <a16:rowId xmlns:a16="http://schemas.microsoft.com/office/drawing/2014/main" val="2956829529"/>
                  </a:ext>
                </a:extLst>
              </a:tr>
              <a:tr h="370840">
                <a:tc>
                  <a:txBody>
                    <a:bodyPr/>
                    <a:lstStyle/>
                    <a:p>
                      <a:r>
                        <a:rPr lang="en-US" dirty="0"/>
                        <a:t>More scalable.</a:t>
                      </a:r>
                    </a:p>
                  </a:txBody>
                  <a:tcPr/>
                </a:tc>
                <a:extLst>
                  <a:ext uri="{0D108BD9-81ED-4DB2-BD59-A6C34878D82A}">
                    <a16:rowId xmlns:a16="http://schemas.microsoft.com/office/drawing/2014/main" val="2946631268"/>
                  </a:ext>
                </a:extLst>
              </a:tr>
              <a:tr h="370840">
                <a:tc>
                  <a:txBody>
                    <a:bodyPr/>
                    <a:lstStyle/>
                    <a:p>
                      <a:r>
                        <a:rPr lang="en-US" dirty="0"/>
                        <a:t>Integrates with async/await.</a:t>
                      </a:r>
                    </a:p>
                  </a:txBody>
                  <a:tcPr/>
                </a:tc>
                <a:extLst>
                  <a:ext uri="{0D108BD9-81ED-4DB2-BD59-A6C34878D82A}">
                    <a16:rowId xmlns:a16="http://schemas.microsoft.com/office/drawing/2014/main" val="9965065"/>
                  </a:ext>
                </a:extLst>
              </a:tr>
              <a:tr h="370840">
                <a:tc>
                  <a:txBody>
                    <a:bodyPr/>
                    <a:lstStyle/>
                    <a:p>
                      <a:r>
                        <a:rPr lang="en-US" dirty="0"/>
                        <a:t>Built-in support for performance optimization and system resource reuse.</a:t>
                      </a:r>
                    </a:p>
                  </a:txBody>
                  <a:tcPr/>
                </a:tc>
                <a:extLst>
                  <a:ext uri="{0D108BD9-81ED-4DB2-BD59-A6C34878D82A}">
                    <a16:rowId xmlns:a16="http://schemas.microsoft.com/office/drawing/2014/main" val="1190679673"/>
                  </a:ext>
                </a:extLst>
              </a:tr>
            </a:tbl>
          </a:graphicData>
        </a:graphic>
      </p:graphicFrame>
    </p:spTree>
    <p:extLst>
      <p:ext uri="{BB962C8B-B14F-4D97-AF65-F5344CB8AC3E}">
        <p14:creationId xmlns:p14="http://schemas.microsoft.com/office/powerpoint/2010/main" val="42743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BDB-662F-9A33-06D4-AAE2DC597947}"/>
              </a:ext>
            </a:extLst>
          </p:cNvPr>
          <p:cNvSpPr>
            <a:spLocks noGrp="1"/>
          </p:cNvSpPr>
          <p:nvPr>
            <p:ph type="title"/>
          </p:nvPr>
        </p:nvSpPr>
        <p:spPr/>
        <p:txBody>
          <a:bodyPr/>
          <a:lstStyle/>
          <a:p>
            <a:r>
              <a:rPr lang="en-US" dirty="0"/>
              <a:t>When to Use What</a:t>
            </a:r>
          </a:p>
        </p:txBody>
      </p:sp>
      <p:graphicFrame>
        <p:nvGraphicFramePr>
          <p:cNvPr id="4" name="Content Placeholder 3">
            <a:extLst>
              <a:ext uri="{FF2B5EF4-FFF2-40B4-BE49-F238E27FC236}">
                <a16:creationId xmlns:a16="http://schemas.microsoft.com/office/drawing/2014/main" id="{26069269-7D7C-E738-4E4A-001B9AD43EF6}"/>
              </a:ext>
            </a:extLst>
          </p:cNvPr>
          <p:cNvGraphicFramePr>
            <a:graphicFrameLocks noGrp="1"/>
          </p:cNvGraphicFramePr>
          <p:nvPr>
            <p:ph idx="1"/>
            <p:extLst>
              <p:ext uri="{D42A27DB-BD31-4B8C-83A1-F6EECF244321}">
                <p14:modId xmlns:p14="http://schemas.microsoft.com/office/powerpoint/2010/main" val="1099646409"/>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318198136"/>
                    </a:ext>
                  </a:extLst>
                </a:gridCol>
              </a:tblGrid>
              <a:tr h="370840">
                <a:tc>
                  <a:txBody>
                    <a:bodyPr/>
                    <a:lstStyle/>
                    <a:p>
                      <a:endParaRPr lang="en-US"/>
                    </a:p>
                  </a:txBody>
                  <a:tcPr/>
                </a:tc>
                <a:extLst>
                  <a:ext uri="{0D108BD9-81ED-4DB2-BD59-A6C34878D82A}">
                    <a16:rowId xmlns:a16="http://schemas.microsoft.com/office/drawing/2014/main" val="1393175015"/>
                  </a:ext>
                </a:extLst>
              </a:tr>
              <a:tr h="370840">
                <a:tc>
                  <a:txBody>
                    <a:bodyPr/>
                    <a:lstStyle/>
                    <a:p>
                      <a:r>
                        <a:rPr lang="en-US" b="1" dirty="0"/>
                        <a:t>Use Thread</a:t>
                      </a:r>
                      <a:r>
                        <a:rPr lang="en-US" dirty="0"/>
                        <a:t> if you need </a:t>
                      </a:r>
                      <a:r>
                        <a:rPr lang="en-US" i="1" dirty="0"/>
                        <a:t>long-running, dedicated threads</a:t>
                      </a:r>
                      <a:r>
                        <a:rPr lang="en-US" dirty="0"/>
                        <a:t> with full control.</a:t>
                      </a:r>
                    </a:p>
                  </a:txBody>
                  <a:tcPr/>
                </a:tc>
                <a:extLst>
                  <a:ext uri="{0D108BD9-81ED-4DB2-BD59-A6C34878D82A}">
                    <a16:rowId xmlns:a16="http://schemas.microsoft.com/office/drawing/2014/main" val="1703240609"/>
                  </a:ext>
                </a:extLst>
              </a:tr>
              <a:tr h="370840">
                <a:tc>
                  <a:txBody>
                    <a:bodyPr/>
                    <a:lstStyle/>
                    <a:p>
                      <a:r>
                        <a:rPr lang="en-US" b="1" dirty="0"/>
                        <a:t>Use </a:t>
                      </a:r>
                      <a:r>
                        <a:rPr lang="en-US" b="1" dirty="0" err="1"/>
                        <a:t>ThreadPool</a:t>
                      </a:r>
                      <a:r>
                        <a:rPr lang="en-US" dirty="0"/>
                        <a:t> for </a:t>
                      </a:r>
                      <a:r>
                        <a:rPr lang="en-US" i="1" dirty="0"/>
                        <a:t>fire-and-forget background work</a:t>
                      </a:r>
                      <a:r>
                        <a:rPr lang="en-US" dirty="0"/>
                        <a:t>.</a:t>
                      </a:r>
                    </a:p>
                  </a:txBody>
                  <a:tcPr/>
                </a:tc>
                <a:extLst>
                  <a:ext uri="{0D108BD9-81ED-4DB2-BD59-A6C34878D82A}">
                    <a16:rowId xmlns:a16="http://schemas.microsoft.com/office/drawing/2014/main" val="2478446949"/>
                  </a:ext>
                </a:extLst>
              </a:tr>
              <a:tr h="370840">
                <a:tc>
                  <a:txBody>
                    <a:bodyPr/>
                    <a:lstStyle/>
                    <a:p>
                      <a:r>
                        <a:rPr lang="en-US" b="1" dirty="0"/>
                        <a:t>Use Task</a:t>
                      </a:r>
                      <a:r>
                        <a:rPr lang="en-US" dirty="0"/>
                        <a:t> for </a:t>
                      </a:r>
                      <a:r>
                        <a:rPr lang="en-US" i="1" dirty="0"/>
                        <a:t>parallelism with return values and better exception handling</a:t>
                      </a:r>
                      <a:r>
                        <a:rPr lang="en-US" dirty="0"/>
                        <a:t>.</a:t>
                      </a:r>
                    </a:p>
                  </a:txBody>
                  <a:tcPr/>
                </a:tc>
                <a:extLst>
                  <a:ext uri="{0D108BD9-81ED-4DB2-BD59-A6C34878D82A}">
                    <a16:rowId xmlns:a16="http://schemas.microsoft.com/office/drawing/2014/main" val="2190615983"/>
                  </a:ext>
                </a:extLst>
              </a:tr>
              <a:tr h="370840">
                <a:tc>
                  <a:txBody>
                    <a:bodyPr/>
                    <a:lstStyle/>
                    <a:p>
                      <a:r>
                        <a:rPr lang="en-US" b="1" dirty="0"/>
                        <a:t>Use async/await</a:t>
                      </a:r>
                      <a:r>
                        <a:rPr lang="en-US" dirty="0"/>
                        <a:t> for </a:t>
                      </a:r>
                      <a:r>
                        <a:rPr lang="en-US" i="1" dirty="0"/>
                        <a:t>asynchronous IO</a:t>
                      </a:r>
                      <a:r>
                        <a:rPr lang="en-US" dirty="0"/>
                        <a:t>, cleaner code, and responsiveness.</a:t>
                      </a:r>
                    </a:p>
                  </a:txBody>
                  <a:tcPr/>
                </a:tc>
                <a:extLst>
                  <a:ext uri="{0D108BD9-81ED-4DB2-BD59-A6C34878D82A}">
                    <a16:rowId xmlns:a16="http://schemas.microsoft.com/office/drawing/2014/main" val="2712573506"/>
                  </a:ext>
                </a:extLst>
              </a:tr>
            </a:tbl>
          </a:graphicData>
        </a:graphic>
      </p:graphicFrame>
    </p:spTree>
    <p:extLst>
      <p:ext uri="{BB962C8B-B14F-4D97-AF65-F5344CB8AC3E}">
        <p14:creationId xmlns:p14="http://schemas.microsoft.com/office/powerpoint/2010/main" val="202715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5100-64E7-6352-8660-A73E31842E89}"/>
              </a:ext>
            </a:extLst>
          </p:cNvPr>
          <p:cNvSpPr>
            <a:spLocks noGrp="1"/>
          </p:cNvSpPr>
          <p:nvPr>
            <p:ph type="title"/>
          </p:nvPr>
        </p:nvSpPr>
        <p:spPr/>
        <p:txBody>
          <a:bodyPr/>
          <a:lstStyle/>
          <a:p>
            <a:r>
              <a:rPr lang="en-US" dirty="0"/>
              <a:t>Thread Life Cycle</a:t>
            </a:r>
          </a:p>
        </p:txBody>
      </p:sp>
      <p:sp>
        <p:nvSpPr>
          <p:cNvPr id="3" name="Content Placeholder 2">
            <a:extLst>
              <a:ext uri="{FF2B5EF4-FFF2-40B4-BE49-F238E27FC236}">
                <a16:creationId xmlns:a16="http://schemas.microsoft.com/office/drawing/2014/main" id="{5E6C1159-D17A-4324-C4A6-9AE0D2619F6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0791D8E-BA95-65F9-115C-ECBFE8BB793C}"/>
              </a:ext>
            </a:extLst>
          </p:cNvPr>
          <p:cNvSpPr/>
          <p:nvPr/>
        </p:nvSpPr>
        <p:spPr>
          <a:xfrm>
            <a:off x="2168165" y="3110845"/>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5" name="Rectangle 4">
            <a:extLst>
              <a:ext uri="{FF2B5EF4-FFF2-40B4-BE49-F238E27FC236}">
                <a16:creationId xmlns:a16="http://schemas.microsoft.com/office/drawing/2014/main" id="{A9E576D9-2BB7-B65A-04B5-E4D53B7CC573}"/>
              </a:ext>
            </a:extLst>
          </p:cNvPr>
          <p:cNvSpPr/>
          <p:nvPr/>
        </p:nvSpPr>
        <p:spPr>
          <a:xfrm>
            <a:off x="5073192" y="3108488"/>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sp>
        <p:nvSpPr>
          <p:cNvPr id="6" name="Rectangle 5">
            <a:extLst>
              <a:ext uri="{FF2B5EF4-FFF2-40B4-BE49-F238E27FC236}">
                <a16:creationId xmlns:a16="http://schemas.microsoft.com/office/drawing/2014/main" id="{A72BBDB3-D304-824D-41EB-6E08AEF31DD3}"/>
              </a:ext>
            </a:extLst>
          </p:cNvPr>
          <p:cNvSpPr/>
          <p:nvPr/>
        </p:nvSpPr>
        <p:spPr>
          <a:xfrm>
            <a:off x="8114436" y="3108487"/>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Stopped</a:t>
            </a:r>
          </a:p>
        </p:txBody>
      </p:sp>
      <p:cxnSp>
        <p:nvCxnSpPr>
          <p:cNvPr id="8" name="Straight Arrow Connector 7">
            <a:extLst>
              <a:ext uri="{FF2B5EF4-FFF2-40B4-BE49-F238E27FC236}">
                <a16:creationId xmlns:a16="http://schemas.microsoft.com/office/drawing/2014/main" id="{89D1A737-18B4-A09F-3EAF-8C1590AE509C}"/>
              </a:ext>
            </a:extLst>
          </p:cNvPr>
          <p:cNvCxnSpPr>
            <a:stCxn id="4" idx="3"/>
          </p:cNvCxnSpPr>
          <p:nvPr/>
        </p:nvCxnSpPr>
        <p:spPr>
          <a:xfrm flipV="1">
            <a:off x="4213781" y="3428998"/>
            <a:ext cx="859411"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B133BD-A00E-085A-BC69-C40E9E02EB07}"/>
              </a:ext>
            </a:extLst>
          </p:cNvPr>
          <p:cNvCxnSpPr>
            <a:stCxn id="5" idx="3"/>
            <a:endCxn id="6" idx="1"/>
          </p:cNvCxnSpPr>
          <p:nvPr/>
        </p:nvCxnSpPr>
        <p:spPr>
          <a:xfrm flipV="1">
            <a:off x="7118808" y="3428999"/>
            <a:ext cx="995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1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064-4B55-A578-C01D-96494B0DC74D}"/>
              </a:ext>
            </a:extLst>
          </p:cNvPr>
          <p:cNvSpPr>
            <a:spLocks noGrp="1"/>
          </p:cNvSpPr>
          <p:nvPr>
            <p:ph type="title"/>
          </p:nvPr>
        </p:nvSpPr>
        <p:spPr/>
        <p:txBody>
          <a:bodyPr/>
          <a:lstStyle/>
          <a:p>
            <a:r>
              <a:rPr lang="en-US" dirty="0"/>
              <a:t>Background thread vs Foreground Thread</a:t>
            </a:r>
          </a:p>
        </p:txBody>
      </p:sp>
      <p:sp>
        <p:nvSpPr>
          <p:cNvPr id="3" name="Content Placeholder 2">
            <a:extLst>
              <a:ext uri="{FF2B5EF4-FFF2-40B4-BE49-F238E27FC236}">
                <a16:creationId xmlns:a16="http://schemas.microsoft.com/office/drawing/2014/main" id="{F1D80628-1D7F-CFAF-338E-67D1FCCE29B3}"/>
              </a:ext>
            </a:extLst>
          </p:cNvPr>
          <p:cNvSpPr>
            <a:spLocks noGrp="1"/>
          </p:cNvSpPr>
          <p:nvPr>
            <p:ph idx="1"/>
          </p:nvPr>
        </p:nvSpPr>
        <p:spPr/>
        <p:txBody>
          <a:bodyPr>
            <a:normAutofit fontScale="92500" lnSpcReduction="20000"/>
          </a:bodyPr>
          <a:lstStyle/>
          <a:p>
            <a:r>
              <a:rPr lang="en-US" b="1" dirty="0"/>
              <a:t>Background thread</a:t>
            </a:r>
            <a:r>
              <a:rPr lang="en-US" dirty="0"/>
              <a:t>: Dies when application ends</a:t>
            </a:r>
          </a:p>
          <a:p>
            <a:r>
              <a:rPr lang="en-US" b="1" dirty="0"/>
              <a:t>Foreground thread: </a:t>
            </a:r>
            <a:r>
              <a:rPr lang="en-US" dirty="0"/>
              <a:t>Keeps application active</a:t>
            </a:r>
          </a:p>
          <a:p>
            <a:r>
              <a:rPr lang="en-US" b="1" u="sng" dirty="0"/>
              <a:t>When to use background thread?</a:t>
            </a:r>
          </a:p>
          <a:p>
            <a:r>
              <a:rPr lang="en-US" altLang="en-US" b="1" dirty="0"/>
              <a:t>Low-priority or auxiliary tasks</a:t>
            </a:r>
            <a:br>
              <a:rPr lang="en-US" altLang="en-US" b="1" dirty="0"/>
            </a:br>
            <a:r>
              <a:rPr lang="en-US" altLang="en-US" b="1" dirty="0"/>
              <a:t>E.g., logging, telemetry, or monitoring tasks that are useful but not critical if cut short.</a:t>
            </a:r>
          </a:p>
          <a:p>
            <a:r>
              <a:rPr lang="en-US" altLang="en-US" b="1" dirty="0"/>
              <a:t>Fire-and-forget scenarios</a:t>
            </a:r>
            <a:br>
              <a:rPr lang="en-US" altLang="en-US" b="1" dirty="0"/>
            </a:br>
            <a:r>
              <a:rPr lang="en-US" altLang="en-US" b="1" dirty="0"/>
              <a:t>Tasks that don't affect program correctness if they don't complete (like sending analytics data).</a:t>
            </a:r>
          </a:p>
          <a:p>
            <a:r>
              <a:rPr lang="en-US" altLang="en-US" b="1" dirty="0"/>
              <a:t>Graceful app shutdown</a:t>
            </a:r>
            <a:br>
              <a:rPr lang="en-US" altLang="en-US" b="1" dirty="0"/>
            </a:br>
            <a:r>
              <a:rPr lang="en-US" altLang="en-US" b="1" dirty="0"/>
              <a:t>Background threads allow the app to exit cleanly once all foreground work finishes, avoiding hanging due to non-essential threads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10506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2E7-DDD9-B6B4-679B-8CA08B544269}"/>
              </a:ext>
            </a:extLst>
          </p:cNvPr>
          <p:cNvSpPr>
            <a:spLocks noGrp="1"/>
          </p:cNvSpPr>
          <p:nvPr>
            <p:ph type="title"/>
          </p:nvPr>
        </p:nvSpPr>
        <p:spPr/>
        <p:txBody>
          <a:bodyPr/>
          <a:lstStyle/>
          <a:p>
            <a:r>
              <a:rPr lang="en-US" dirty="0"/>
              <a:t>Mutex</a:t>
            </a:r>
          </a:p>
        </p:txBody>
      </p:sp>
      <p:pic>
        <p:nvPicPr>
          <p:cNvPr id="5" name="Content Placeholder 4">
            <a:extLst>
              <a:ext uri="{FF2B5EF4-FFF2-40B4-BE49-F238E27FC236}">
                <a16:creationId xmlns:a16="http://schemas.microsoft.com/office/drawing/2014/main" id="{AA8FC921-6D8F-9773-B485-EECC01939363}"/>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262714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F82-ECB9-5D7E-FDE8-703572A5EA9D}"/>
              </a:ext>
            </a:extLst>
          </p:cNvPr>
          <p:cNvSpPr>
            <a:spLocks noGrp="1"/>
          </p:cNvSpPr>
          <p:nvPr>
            <p:ph type="title"/>
          </p:nvPr>
        </p:nvSpPr>
        <p:spPr/>
        <p:txBody>
          <a:bodyPr/>
          <a:lstStyle/>
          <a:p>
            <a:r>
              <a:rPr lang="en-US" dirty="0" err="1"/>
              <a:t>SpinLock</a:t>
            </a:r>
            <a:endParaRPr lang="en-US" dirty="0"/>
          </a:p>
        </p:txBody>
      </p:sp>
      <p:pic>
        <p:nvPicPr>
          <p:cNvPr id="5" name="Content Placeholder 4">
            <a:extLst>
              <a:ext uri="{FF2B5EF4-FFF2-40B4-BE49-F238E27FC236}">
                <a16:creationId xmlns:a16="http://schemas.microsoft.com/office/drawing/2014/main" id="{12577C3A-C44A-B74C-854F-E8346D94E847}"/>
              </a:ext>
            </a:extLst>
          </p:cNvPr>
          <p:cNvPicPr>
            <a:picLocks noGrp="1" noChangeAspect="1"/>
          </p:cNvPicPr>
          <p:nvPr>
            <p:ph idx="1"/>
          </p:nvPr>
        </p:nvPicPr>
        <p:blipFill>
          <a:blip r:embed="rId2"/>
          <a:stretch>
            <a:fillRect/>
          </a:stretch>
        </p:blipFill>
        <p:spPr>
          <a:xfrm>
            <a:off x="4302361" y="2108200"/>
            <a:ext cx="3647604" cy="3760788"/>
          </a:xfrm>
        </p:spPr>
      </p:pic>
    </p:spTree>
    <p:extLst>
      <p:ext uri="{BB962C8B-B14F-4D97-AF65-F5344CB8AC3E}">
        <p14:creationId xmlns:p14="http://schemas.microsoft.com/office/powerpoint/2010/main" val="42863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0DF-EF5D-D529-142A-5846DB136E59}"/>
              </a:ext>
            </a:extLst>
          </p:cNvPr>
          <p:cNvSpPr>
            <a:spLocks noGrp="1"/>
          </p:cNvSpPr>
          <p:nvPr>
            <p:ph type="title"/>
          </p:nvPr>
        </p:nvSpPr>
        <p:spPr/>
        <p:txBody>
          <a:bodyPr/>
          <a:lstStyle/>
          <a:p>
            <a:r>
              <a:rPr lang="en-US" dirty="0" err="1"/>
              <a:t>SpinLock</a:t>
            </a:r>
            <a:r>
              <a:rPr lang="en-US" dirty="0"/>
              <a:t> Important Points</a:t>
            </a:r>
          </a:p>
        </p:txBody>
      </p:sp>
      <p:sp>
        <p:nvSpPr>
          <p:cNvPr id="4" name="Rectangle 1">
            <a:extLst>
              <a:ext uri="{FF2B5EF4-FFF2-40B4-BE49-F238E27FC236}">
                <a16:creationId xmlns:a16="http://schemas.microsoft.com/office/drawing/2014/main" id="{E476FF00-8763-51FA-02EE-00815F4ACC8B}"/>
              </a:ext>
            </a:extLst>
          </p:cNvPr>
          <p:cNvSpPr>
            <a:spLocks noGrp="1" noChangeArrowheads="1"/>
          </p:cNvSpPr>
          <p:nvPr>
            <p:ph idx="1"/>
          </p:nvPr>
        </p:nvSpPr>
        <p:spPr bwMode="auto">
          <a:xfrm>
            <a:off x="1097280" y="2842178"/>
            <a:ext cx="939359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t>
            </a:r>
            <a:r>
              <a:rPr lang="en-US" altLang="en-US" sz="1900" dirty="0" err="1"/>
              <a:t>SpinLock</a:t>
            </a:r>
            <a:r>
              <a:rPr lang="en-US" altLang="en-US" sz="1900" dirty="0"/>
              <a:t> is a value type (struct), so do not store copies. Always use ref when calling Enter.</a:t>
            </a:r>
          </a:p>
          <a:p>
            <a:pPr marL="475488" lvl="2" indent="0" eaLnBrk="0" fontAlgn="base" hangingPunct="0">
              <a:spcBef>
                <a:spcPct val="0"/>
              </a:spcBef>
              <a:spcAft>
                <a:spcPct val="0"/>
              </a:spcAft>
              <a:buFontTx/>
              <a:buChar char="•"/>
            </a:pPr>
            <a:r>
              <a:rPr lang="en-US" altLang="en-US" sz="1300" dirty="0"/>
              <a:t>var copy = </a:t>
            </a:r>
            <a:r>
              <a:rPr lang="en-US" altLang="en-US" sz="1300" dirty="0" err="1"/>
              <a:t>spinLock</a:t>
            </a:r>
            <a:r>
              <a:rPr lang="en-US" altLang="en-US" sz="1300" dirty="0"/>
              <a:t>;</a:t>
            </a:r>
          </a:p>
          <a:p>
            <a:pPr marL="475488" lvl="2" indent="0" eaLnBrk="0" fontAlgn="base" hangingPunct="0">
              <a:spcBef>
                <a:spcPct val="0"/>
              </a:spcBef>
              <a:spcAft>
                <a:spcPct val="0"/>
              </a:spcAft>
              <a:buFontTx/>
              <a:buChar char="•"/>
            </a:pPr>
            <a:r>
              <a:rPr lang="en-US" altLang="en-US" sz="1300" dirty="0" err="1"/>
              <a:t>copy.Enter</a:t>
            </a:r>
            <a:r>
              <a:rPr lang="en-US" altLang="en-US" sz="1300" dirty="0"/>
              <a:t>(ref </a:t>
            </a:r>
            <a:r>
              <a:rPr lang="en-US" altLang="en-US" sz="1300" dirty="0" err="1"/>
              <a:t>lockTaken</a:t>
            </a:r>
            <a:r>
              <a:rPr lang="en-US" altLang="en-US" sz="1300" dirty="0"/>
              <a:t>); // ❌ You're locking the COPY, not the original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Use only when: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The critical section is short.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Contention is low (not many threads competing).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Avoid on single-core systems, as spinning wastes CPU cycles.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56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BE5F-C079-B397-B926-499EEF4ECABA}"/>
              </a:ext>
            </a:extLst>
          </p:cNvPr>
          <p:cNvSpPr>
            <a:spLocks noGrp="1"/>
          </p:cNvSpPr>
          <p:nvPr>
            <p:ph type="title"/>
          </p:nvPr>
        </p:nvSpPr>
        <p:spPr/>
        <p:txBody>
          <a:bodyPr/>
          <a:lstStyle/>
          <a:p>
            <a:r>
              <a:rPr lang="en-US" dirty="0" err="1"/>
              <a:t>SpinLock</a:t>
            </a:r>
            <a:r>
              <a:rPr lang="en-US" dirty="0"/>
              <a:t>: when not to use</a:t>
            </a:r>
          </a:p>
        </p:txBody>
      </p:sp>
      <p:sp>
        <p:nvSpPr>
          <p:cNvPr id="4" name="Rectangle 1">
            <a:extLst>
              <a:ext uri="{FF2B5EF4-FFF2-40B4-BE49-F238E27FC236}">
                <a16:creationId xmlns:a16="http://schemas.microsoft.com/office/drawing/2014/main" id="{BFD30941-C817-65C0-8005-BB4549B6FEAA}"/>
              </a:ext>
            </a:extLst>
          </p:cNvPr>
          <p:cNvSpPr>
            <a:spLocks noGrp="1" noChangeArrowheads="1"/>
          </p:cNvSpPr>
          <p:nvPr>
            <p:ph idx="1"/>
          </p:nvPr>
        </p:nvSpPr>
        <p:spPr bwMode="auto">
          <a:xfrm>
            <a:off x="1257536" y="2414618"/>
            <a:ext cx="75616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lock will be held for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asynchronous </a:t>
            </a:r>
            <a:r>
              <a:rPr lang="en-US" altLang="en-US" sz="1800" dirty="0">
                <a:solidFill>
                  <a:schemeClr val="tx1"/>
                </a:solidFill>
                <a:latin typeface="Arial" panose="020B0604020202020204" pitchFamily="34" charset="0"/>
              </a:rPr>
              <a:t>methods (await, async) — </a:t>
            </a:r>
            <a:r>
              <a:rPr lang="en-US" altLang="en-US" sz="1800" dirty="0" err="1">
                <a:solidFill>
                  <a:schemeClr val="tx1"/>
                </a:solidFill>
                <a:latin typeface="Arial" panose="020B0604020202020204" pitchFamily="34" charset="0"/>
              </a:rPr>
              <a:t>SpinLock</a:t>
            </a:r>
            <a:r>
              <a:rPr lang="en-US" altLang="en-US" sz="1800" dirty="0">
                <a:solidFill>
                  <a:schemeClr val="tx1"/>
                </a:solidFill>
                <a:latin typeface="Arial" panose="020B0604020202020204" pitchFamily="34" charset="0"/>
              </a:rPr>
              <a:t> is not compatible.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CPU efficiency is important and context switching is cheap.</a:t>
            </a:r>
          </a:p>
        </p:txBody>
      </p:sp>
    </p:spTree>
    <p:extLst>
      <p:ext uri="{BB962C8B-B14F-4D97-AF65-F5344CB8AC3E}">
        <p14:creationId xmlns:p14="http://schemas.microsoft.com/office/powerpoint/2010/main" val="1132884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6C26-1326-4E8E-4654-9BE93CC5B738}"/>
              </a:ext>
            </a:extLst>
          </p:cNvPr>
          <p:cNvSpPr>
            <a:spLocks noGrp="1"/>
          </p:cNvSpPr>
          <p:nvPr>
            <p:ph type="title"/>
          </p:nvPr>
        </p:nvSpPr>
        <p:spPr/>
        <p:txBody>
          <a:bodyPr/>
          <a:lstStyle/>
          <a:p>
            <a:r>
              <a:rPr lang="en-US" dirty="0"/>
              <a:t>Common Methods in Interlocked Class</a:t>
            </a:r>
          </a:p>
        </p:txBody>
      </p:sp>
      <p:graphicFrame>
        <p:nvGraphicFramePr>
          <p:cNvPr id="4" name="Content Placeholder 3">
            <a:extLst>
              <a:ext uri="{FF2B5EF4-FFF2-40B4-BE49-F238E27FC236}">
                <a16:creationId xmlns:a16="http://schemas.microsoft.com/office/drawing/2014/main" id="{F0B609AF-F655-37FB-3064-9ECEB2DDCB1A}"/>
              </a:ext>
            </a:extLst>
          </p:cNvPr>
          <p:cNvGraphicFramePr>
            <a:graphicFrameLocks noGrp="1"/>
          </p:cNvGraphicFramePr>
          <p:nvPr>
            <p:ph idx="1"/>
            <p:extLst>
              <p:ext uri="{D42A27DB-BD31-4B8C-83A1-F6EECF244321}">
                <p14:modId xmlns:p14="http://schemas.microsoft.com/office/powerpoint/2010/main" val="1153080032"/>
              </p:ext>
            </p:extLst>
          </p:nvPr>
        </p:nvGraphicFramePr>
        <p:xfrm>
          <a:off x="1096963" y="2108200"/>
          <a:ext cx="10058400" cy="2123440"/>
        </p:xfrm>
        <a:graphic>
          <a:graphicData uri="http://schemas.openxmlformats.org/drawingml/2006/table">
            <a:tbl>
              <a:tblPr firstRow="1" bandRow="1">
                <a:tableStyleId>{5C22544A-7EE6-4342-B048-85BDC9FD1C3A}</a:tableStyleId>
              </a:tblPr>
              <a:tblGrid>
                <a:gridCol w="5058740">
                  <a:extLst>
                    <a:ext uri="{9D8B030D-6E8A-4147-A177-3AD203B41FA5}">
                      <a16:colId xmlns:a16="http://schemas.microsoft.com/office/drawing/2014/main" val="184134841"/>
                    </a:ext>
                  </a:extLst>
                </a:gridCol>
                <a:gridCol w="4999660">
                  <a:extLst>
                    <a:ext uri="{9D8B030D-6E8A-4147-A177-3AD203B41FA5}">
                      <a16:colId xmlns:a16="http://schemas.microsoft.com/office/drawing/2014/main" val="3726490783"/>
                    </a:ext>
                  </a:extLst>
                </a:gridCol>
              </a:tblGrid>
              <a:tr h="370840">
                <a:tc>
                  <a:txBody>
                    <a:bodyPr/>
                    <a:lstStyle/>
                    <a:p>
                      <a:r>
                        <a:rPr lang="en-US" dirty="0"/>
                        <a:t>Method</a:t>
                      </a:r>
                    </a:p>
                  </a:txBody>
                  <a:tcPr/>
                </a:tc>
                <a:tc>
                  <a:txBody>
                    <a:bodyPr/>
                    <a:lstStyle/>
                    <a:p>
                      <a:r>
                        <a:rPr lang="en-US" dirty="0"/>
                        <a:t>Purpose</a:t>
                      </a:r>
                    </a:p>
                  </a:txBody>
                  <a:tcPr/>
                </a:tc>
                <a:extLst>
                  <a:ext uri="{0D108BD9-81ED-4DB2-BD59-A6C34878D82A}">
                    <a16:rowId xmlns:a16="http://schemas.microsoft.com/office/drawing/2014/main" val="3006149700"/>
                  </a:ext>
                </a:extLst>
              </a:tr>
              <a:tr h="370840">
                <a:tc>
                  <a:txBody>
                    <a:bodyPr/>
                    <a:lstStyle/>
                    <a:p>
                      <a:r>
                        <a:rPr lang="en-US" dirty="0" err="1"/>
                        <a:t>Interlocked.</a:t>
                      </a:r>
                      <a:r>
                        <a:rPr lang="en-US" b="1" dirty="0" err="1"/>
                        <a:t>Increment</a:t>
                      </a:r>
                      <a:r>
                        <a:rPr lang="en-US" dirty="0"/>
                        <a:t>(ref int location)</a:t>
                      </a:r>
                    </a:p>
                  </a:txBody>
                  <a:tcPr/>
                </a:tc>
                <a:tc>
                  <a:txBody>
                    <a:bodyPr/>
                    <a:lstStyle/>
                    <a:p>
                      <a:r>
                        <a:rPr lang="en-US" dirty="0"/>
                        <a:t>Atomically increases value by 1</a:t>
                      </a:r>
                    </a:p>
                  </a:txBody>
                  <a:tcPr/>
                </a:tc>
                <a:extLst>
                  <a:ext uri="{0D108BD9-81ED-4DB2-BD59-A6C34878D82A}">
                    <a16:rowId xmlns:a16="http://schemas.microsoft.com/office/drawing/2014/main" val="3770205398"/>
                  </a:ext>
                </a:extLst>
              </a:tr>
              <a:tr h="370840">
                <a:tc>
                  <a:txBody>
                    <a:bodyPr/>
                    <a:lstStyle/>
                    <a:p>
                      <a:r>
                        <a:rPr lang="en-US" dirty="0" err="1"/>
                        <a:t>Interlocked.</a:t>
                      </a:r>
                      <a:r>
                        <a:rPr lang="en-US" b="1" dirty="0" err="1"/>
                        <a:t>Decrement</a:t>
                      </a:r>
                      <a:r>
                        <a:rPr lang="en-US" dirty="0"/>
                        <a:t>(ref int location)</a:t>
                      </a:r>
                    </a:p>
                  </a:txBody>
                  <a:tcPr/>
                </a:tc>
                <a:tc>
                  <a:txBody>
                    <a:bodyPr/>
                    <a:lstStyle/>
                    <a:p>
                      <a:r>
                        <a:rPr lang="en-US" dirty="0"/>
                        <a:t>Atomically decreases value by 1</a:t>
                      </a:r>
                    </a:p>
                  </a:txBody>
                  <a:tcPr/>
                </a:tc>
                <a:extLst>
                  <a:ext uri="{0D108BD9-81ED-4DB2-BD59-A6C34878D82A}">
                    <a16:rowId xmlns:a16="http://schemas.microsoft.com/office/drawing/2014/main" val="3726091658"/>
                  </a:ext>
                </a:extLst>
              </a:tr>
              <a:tr h="370840">
                <a:tc>
                  <a:txBody>
                    <a:bodyPr/>
                    <a:lstStyle/>
                    <a:p>
                      <a:r>
                        <a:rPr lang="en-US" dirty="0" err="1"/>
                        <a:t>Interlocked.</a:t>
                      </a:r>
                      <a:r>
                        <a:rPr lang="en-US" b="1" dirty="0" err="1"/>
                        <a:t>Exchange</a:t>
                      </a:r>
                      <a:r>
                        <a:rPr lang="en-US" dirty="0"/>
                        <a:t>(ref int location, int value)</a:t>
                      </a:r>
                    </a:p>
                  </a:txBody>
                  <a:tcPr/>
                </a:tc>
                <a:tc>
                  <a:txBody>
                    <a:bodyPr/>
                    <a:lstStyle/>
                    <a:p>
                      <a:r>
                        <a:rPr lang="en-US" dirty="0"/>
                        <a:t>Atomically sets a variable to a value</a:t>
                      </a:r>
                    </a:p>
                  </a:txBody>
                  <a:tcPr/>
                </a:tc>
                <a:extLst>
                  <a:ext uri="{0D108BD9-81ED-4DB2-BD59-A6C34878D82A}">
                    <a16:rowId xmlns:a16="http://schemas.microsoft.com/office/drawing/2014/main" val="3517374605"/>
                  </a:ext>
                </a:extLst>
              </a:tr>
              <a:tr h="370840">
                <a:tc>
                  <a:txBody>
                    <a:bodyPr/>
                    <a:lstStyle/>
                    <a:p>
                      <a:r>
                        <a:rPr lang="en-US" dirty="0" err="1"/>
                        <a:t>Interlocked.</a:t>
                      </a:r>
                      <a:r>
                        <a:rPr lang="en-US" b="1" dirty="0" err="1"/>
                        <a:t>CompareExchange</a:t>
                      </a:r>
                      <a:r>
                        <a:rPr lang="en-US" dirty="0"/>
                        <a:t>(ref int location, int value, int comparand)</a:t>
                      </a:r>
                    </a:p>
                  </a:txBody>
                  <a:tcPr/>
                </a:tc>
                <a:tc>
                  <a:txBody>
                    <a:bodyPr/>
                    <a:lstStyle/>
                    <a:p>
                      <a:r>
                        <a:rPr lang="en-US" dirty="0"/>
                        <a:t>Sets value </a:t>
                      </a:r>
                      <a:r>
                        <a:rPr lang="en-US" b="1" dirty="0"/>
                        <a:t>only if</a:t>
                      </a:r>
                      <a:r>
                        <a:rPr lang="en-US" dirty="0"/>
                        <a:t> the current value equals the comparand</a:t>
                      </a:r>
                    </a:p>
                  </a:txBody>
                  <a:tcPr anchor="ctr"/>
                </a:tc>
                <a:extLst>
                  <a:ext uri="{0D108BD9-81ED-4DB2-BD59-A6C34878D82A}">
                    <a16:rowId xmlns:a16="http://schemas.microsoft.com/office/drawing/2014/main" val="346332744"/>
                  </a:ext>
                </a:extLst>
              </a:tr>
            </a:tbl>
          </a:graphicData>
        </a:graphic>
      </p:graphicFrame>
    </p:spTree>
    <p:extLst>
      <p:ext uri="{BB962C8B-B14F-4D97-AF65-F5344CB8AC3E}">
        <p14:creationId xmlns:p14="http://schemas.microsoft.com/office/powerpoint/2010/main" val="87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DF2-4B43-FF73-71CF-1655E5253174}"/>
              </a:ext>
            </a:extLst>
          </p:cNvPr>
          <p:cNvSpPr>
            <a:spLocks noGrp="1"/>
          </p:cNvSpPr>
          <p:nvPr>
            <p:ph type="title"/>
          </p:nvPr>
        </p:nvSpPr>
        <p:spPr>
          <a:xfrm>
            <a:off x="1097280" y="286603"/>
            <a:ext cx="10058400" cy="4204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Synchronization primitives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Semaphore,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b="1" dirty="0"/>
          </a:p>
        </p:txBody>
      </p:sp>
      <p:graphicFrame>
        <p:nvGraphicFramePr>
          <p:cNvPr id="5" name="Table 4">
            <a:extLst>
              <a:ext uri="{FF2B5EF4-FFF2-40B4-BE49-F238E27FC236}">
                <a16:creationId xmlns:a16="http://schemas.microsoft.com/office/drawing/2014/main" id="{F271F915-FF05-93B4-99FD-1D28F40085AF}"/>
              </a:ext>
            </a:extLst>
          </p:cNvPr>
          <p:cNvGraphicFramePr>
            <a:graphicFrameLocks noGrp="1"/>
          </p:cNvGraphicFramePr>
          <p:nvPr>
            <p:extLst>
              <p:ext uri="{D42A27DB-BD31-4B8C-83A1-F6EECF244321}">
                <p14:modId xmlns:p14="http://schemas.microsoft.com/office/powerpoint/2010/main" val="4118371177"/>
              </p:ext>
            </p:extLst>
          </p:nvPr>
        </p:nvGraphicFramePr>
        <p:xfrm>
          <a:off x="1097280" y="1096737"/>
          <a:ext cx="10058400" cy="48787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77380116"/>
                    </a:ext>
                  </a:extLst>
                </a:gridCol>
                <a:gridCol w="2514600">
                  <a:extLst>
                    <a:ext uri="{9D8B030D-6E8A-4147-A177-3AD203B41FA5}">
                      <a16:colId xmlns:a16="http://schemas.microsoft.com/office/drawing/2014/main" val="1699800682"/>
                    </a:ext>
                  </a:extLst>
                </a:gridCol>
                <a:gridCol w="2514600">
                  <a:extLst>
                    <a:ext uri="{9D8B030D-6E8A-4147-A177-3AD203B41FA5}">
                      <a16:colId xmlns:a16="http://schemas.microsoft.com/office/drawing/2014/main" val="1648123047"/>
                    </a:ext>
                  </a:extLst>
                </a:gridCol>
                <a:gridCol w="2514600">
                  <a:extLst>
                    <a:ext uri="{9D8B030D-6E8A-4147-A177-3AD203B41FA5}">
                      <a16:colId xmlns:a16="http://schemas.microsoft.com/office/drawing/2014/main" val="2723865286"/>
                    </a:ext>
                  </a:extLst>
                </a:gridCol>
              </a:tblGrid>
              <a:tr h="666075">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endParaRPr lang="en-US" dirty="0"/>
                    </a:p>
                  </a:txBody>
                  <a:tcPr/>
                </a:tc>
                <a:tc>
                  <a: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Semaphore</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dirty="0"/>
                    </a:p>
                  </a:txBody>
                  <a:tcPr/>
                </a:tc>
                <a:extLst>
                  <a:ext uri="{0D108BD9-81ED-4DB2-BD59-A6C34878D82A}">
                    <a16:rowId xmlns:a16="http://schemas.microsoft.com/office/drawing/2014/main" val="2307884305"/>
                  </a:ext>
                </a:extLst>
              </a:tr>
              <a:tr h="26583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1282175863"/>
                  </a:ext>
                </a:extLst>
              </a:tr>
              <a:tr h="1554346">
                <a:tc>
                  <a:txBody>
                    <a:bodyPr/>
                    <a:lstStyle/>
                    <a:p>
                      <a:pPr algn="ctr"/>
                      <a:r>
                        <a:rPr lang="en-US" dirty="0"/>
                        <a:t>Opens once, then closes automatically</a:t>
                      </a:r>
                    </a:p>
                  </a:txBody>
                  <a:tcPr/>
                </a:tc>
                <a:tc>
                  <a:txBody>
                    <a:bodyPr/>
                    <a:lstStyle/>
                    <a:p>
                      <a:pPr algn="ctr"/>
                      <a:r>
                        <a:rPr lang="en-US" dirty="0"/>
                        <a:t>Once opened, stays open until manually closed</a:t>
                      </a:r>
                    </a:p>
                  </a:txBody>
                  <a:tcPr/>
                </a:tc>
                <a:tc>
                  <a:txBody>
                    <a:bodyPr/>
                    <a:lstStyle/>
                    <a:p>
                      <a:pPr algn="ctr"/>
                      <a:r>
                        <a:rPr lang="en-US" dirty="0"/>
                        <a:t>Allows limited concurrent threads</a:t>
                      </a:r>
                    </a:p>
                  </a:txBody>
                  <a:tcPr/>
                </a:tc>
                <a:tc>
                  <a:txBody>
                    <a:bodyPr/>
                    <a:lstStyle/>
                    <a:p>
                      <a:pPr algn="ctr"/>
                      <a:r>
                        <a:rPr lang="en-US" dirty="0"/>
                        <a:t>Waits for all events (signals) before proceeding</a:t>
                      </a:r>
                    </a:p>
                  </a:txBody>
                  <a:tcPr/>
                </a:tc>
                <a:extLst>
                  <a:ext uri="{0D108BD9-81ED-4DB2-BD59-A6C34878D82A}">
                    <a16:rowId xmlns:a16="http://schemas.microsoft.com/office/drawing/2014/main" val="1205326695"/>
                  </a:ext>
                </a:extLst>
              </a:tr>
            </a:tbl>
          </a:graphicData>
        </a:graphic>
      </p:graphicFrame>
      <p:pic>
        <p:nvPicPr>
          <p:cNvPr id="9" name="Picture 8">
            <a:extLst>
              <a:ext uri="{FF2B5EF4-FFF2-40B4-BE49-F238E27FC236}">
                <a16:creationId xmlns:a16="http://schemas.microsoft.com/office/drawing/2014/main" id="{3C7126BE-BF2D-33BC-CB11-934A0F47EF8A}"/>
              </a:ext>
            </a:extLst>
          </p:cNvPr>
          <p:cNvPicPr>
            <a:picLocks noChangeAspect="1"/>
          </p:cNvPicPr>
          <p:nvPr/>
        </p:nvPicPr>
        <p:blipFill>
          <a:blip r:embed="rId2"/>
          <a:stretch>
            <a:fillRect/>
          </a:stretch>
        </p:blipFill>
        <p:spPr>
          <a:xfrm>
            <a:off x="1281259" y="2182305"/>
            <a:ext cx="1946635" cy="1946635"/>
          </a:xfrm>
          <a:prstGeom prst="rect">
            <a:avLst/>
          </a:prstGeom>
        </p:spPr>
      </p:pic>
      <p:pic>
        <p:nvPicPr>
          <p:cNvPr id="13" name="Picture 12">
            <a:extLst>
              <a:ext uri="{FF2B5EF4-FFF2-40B4-BE49-F238E27FC236}">
                <a16:creationId xmlns:a16="http://schemas.microsoft.com/office/drawing/2014/main" id="{2A917409-310D-B4E1-9A5F-EA9B72AFE74F}"/>
              </a:ext>
            </a:extLst>
          </p:cNvPr>
          <p:cNvPicPr>
            <a:picLocks noChangeAspect="1"/>
          </p:cNvPicPr>
          <p:nvPr/>
        </p:nvPicPr>
        <p:blipFill>
          <a:blip r:embed="rId3"/>
          <a:stretch>
            <a:fillRect/>
          </a:stretch>
        </p:blipFill>
        <p:spPr>
          <a:xfrm>
            <a:off x="6451473" y="2182305"/>
            <a:ext cx="1946636" cy="1946636"/>
          </a:xfrm>
          <a:prstGeom prst="rect">
            <a:avLst/>
          </a:prstGeom>
        </p:spPr>
      </p:pic>
      <p:pic>
        <p:nvPicPr>
          <p:cNvPr id="15" name="Picture 14">
            <a:extLst>
              <a:ext uri="{FF2B5EF4-FFF2-40B4-BE49-F238E27FC236}">
                <a16:creationId xmlns:a16="http://schemas.microsoft.com/office/drawing/2014/main" id="{E576E0AD-D168-AE32-1990-257C6F7F5E09}"/>
              </a:ext>
            </a:extLst>
          </p:cNvPr>
          <p:cNvPicPr>
            <a:picLocks noChangeAspect="1"/>
          </p:cNvPicPr>
          <p:nvPr/>
        </p:nvPicPr>
        <p:blipFill>
          <a:blip r:embed="rId4"/>
          <a:stretch>
            <a:fillRect/>
          </a:stretch>
        </p:blipFill>
        <p:spPr>
          <a:xfrm>
            <a:off x="8884097" y="2182305"/>
            <a:ext cx="1946636" cy="1946636"/>
          </a:xfrm>
          <a:prstGeom prst="rect">
            <a:avLst/>
          </a:prstGeom>
        </p:spPr>
      </p:pic>
      <p:pic>
        <p:nvPicPr>
          <p:cNvPr id="17" name="Picture 16">
            <a:extLst>
              <a:ext uri="{FF2B5EF4-FFF2-40B4-BE49-F238E27FC236}">
                <a16:creationId xmlns:a16="http://schemas.microsoft.com/office/drawing/2014/main" id="{66A2BC88-8EB3-FA0B-6705-56185A58A15E}"/>
              </a:ext>
            </a:extLst>
          </p:cNvPr>
          <p:cNvPicPr>
            <a:picLocks noChangeAspect="1"/>
          </p:cNvPicPr>
          <p:nvPr/>
        </p:nvPicPr>
        <p:blipFill>
          <a:blip r:embed="rId5"/>
          <a:stretch>
            <a:fillRect/>
          </a:stretch>
        </p:blipFill>
        <p:spPr>
          <a:xfrm>
            <a:off x="3885557" y="2182304"/>
            <a:ext cx="1946636" cy="1946636"/>
          </a:xfrm>
          <a:prstGeom prst="rect">
            <a:avLst/>
          </a:prstGeom>
        </p:spPr>
      </p:pic>
    </p:spTree>
    <p:extLst>
      <p:ext uri="{BB962C8B-B14F-4D97-AF65-F5344CB8AC3E}">
        <p14:creationId xmlns:p14="http://schemas.microsoft.com/office/powerpoint/2010/main" val="377397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693-32C1-DF56-0DA2-0753A7C38DC7}"/>
              </a:ext>
            </a:extLst>
          </p:cNvPr>
          <p:cNvSpPr>
            <a:spLocks noGrp="1"/>
          </p:cNvSpPr>
          <p:nvPr>
            <p:ph type="title"/>
          </p:nvPr>
        </p:nvSpPr>
        <p:spPr/>
        <p:txBody>
          <a:bodyPr/>
          <a:lstStyle/>
          <a:p>
            <a:r>
              <a:rPr lang="en-US" dirty="0"/>
              <a:t>Why Multithreading?</a:t>
            </a:r>
          </a:p>
        </p:txBody>
      </p:sp>
      <p:sp>
        <p:nvSpPr>
          <p:cNvPr id="3" name="Content Placeholder 2">
            <a:extLst>
              <a:ext uri="{FF2B5EF4-FFF2-40B4-BE49-F238E27FC236}">
                <a16:creationId xmlns:a16="http://schemas.microsoft.com/office/drawing/2014/main" id="{38D26AF0-D2F7-73DF-7FF3-87A8E064F40E}"/>
              </a:ext>
            </a:extLst>
          </p:cNvPr>
          <p:cNvSpPr>
            <a:spLocks noGrp="1"/>
          </p:cNvSpPr>
          <p:nvPr>
            <p:ph idx="1"/>
          </p:nvPr>
        </p:nvSpPr>
        <p:spPr/>
        <p:txBody>
          <a:bodyPr>
            <a:normAutofit/>
          </a:bodyPr>
          <a:lstStyle/>
          <a:p>
            <a:r>
              <a:rPr lang="en-US" b="1" i="1" dirty="0"/>
              <a:t>Multithreading is Key to Performance </a:t>
            </a:r>
          </a:p>
          <a:p>
            <a:pPr>
              <a:buFont typeface="Arial" panose="020B0604020202020204" pitchFamily="34" charset="0"/>
              <a:buChar char="•"/>
            </a:pPr>
            <a:endParaRPr lang="en-US" dirty="0"/>
          </a:p>
          <a:p>
            <a:pPr>
              <a:buNone/>
            </a:pPr>
            <a:endParaRPr lang="en-US" dirty="0"/>
          </a:p>
          <a:p>
            <a:endParaRPr lang="en-US" b="1" dirty="0"/>
          </a:p>
        </p:txBody>
      </p:sp>
      <p:graphicFrame>
        <p:nvGraphicFramePr>
          <p:cNvPr id="4" name="Table 3">
            <a:extLst>
              <a:ext uri="{FF2B5EF4-FFF2-40B4-BE49-F238E27FC236}">
                <a16:creationId xmlns:a16="http://schemas.microsoft.com/office/drawing/2014/main" id="{9AA8C5C7-87BE-1514-F80E-25994660E681}"/>
              </a:ext>
            </a:extLst>
          </p:cNvPr>
          <p:cNvGraphicFramePr>
            <a:graphicFrameLocks noGrp="1"/>
          </p:cNvGraphicFramePr>
          <p:nvPr>
            <p:extLst>
              <p:ext uri="{D42A27DB-BD31-4B8C-83A1-F6EECF244321}">
                <p14:modId xmlns:p14="http://schemas.microsoft.com/office/powerpoint/2010/main" val="3326042493"/>
              </p:ext>
            </p:extLst>
          </p:nvPr>
        </p:nvGraphicFramePr>
        <p:xfrm>
          <a:off x="1636074" y="2799926"/>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74594556"/>
                    </a:ext>
                  </a:extLst>
                </a:gridCol>
                <a:gridCol w="4064000">
                  <a:extLst>
                    <a:ext uri="{9D8B030D-6E8A-4147-A177-3AD203B41FA5}">
                      <a16:colId xmlns:a16="http://schemas.microsoft.com/office/drawing/2014/main" val="4591001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Real-World Applications:</a:t>
                      </a:r>
                    </a:p>
                    <a:p>
                      <a:endParaRPr lang="en-US" dirty="0"/>
                    </a:p>
                  </a:txBody>
                  <a:tcPr/>
                </a:tc>
                <a:tc>
                  <a:txBody>
                    <a:bodyPr/>
                    <a:lstStyle/>
                    <a:p>
                      <a:r>
                        <a:rPr lang="en-US" b="1" dirty="0"/>
                        <a:t>By the end of this course, you will:</a:t>
                      </a:r>
                      <a:endParaRPr lang="en-US" dirty="0"/>
                    </a:p>
                  </a:txBody>
                  <a:tcPr/>
                </a:tc>
                <a:extLst>
                  <a:ext uri="{0D108BD9-81ED-4DB2-BD59-A6C34878D82A}">
                    <a16:rowId xmlns:a16="http://schemas.microsoft.com/office/drawing/2014/main" val="3638444553"/>
                  </a:ext>
                </a:extLst>
              </a:tr>
              <a:tr h="370840">
                <a:tc>
                  <a:txBody>
                    <a:bodyPr/>
                    <a:lstStyle/>
                    <a:p>
                      <a:pPr>
                        <a:buFont typeface="Arial" panose="020B0604020202020204" pitchFamily="34" charset="0"/>
                        <a:buChar char="•"/>
                      </a:pPr>
                      <a:r>
                        <a:rPr lang="en-US" dirty="0"/>
                        <a:t>Responsive UI applications</a:t>
                      </a:r>
                    </a:p>
                    <a:p>
                      <a:pPr>
                        <a:buFont typeface="Arial" panose="020B0604020202020204" pitchFamily="34" charset="0"/>
                        <a:buChar char="•"/>
                      </a:pPr>
                      <a:r>
                        <a:rPr lang="en-US" dirty="0"/>
                        <a:t>Efficient background services</a:t>
                      </a:r>
                    </a:p>
                    <a:p>
                      <a:pPr>
                        <a:buFont typeface="Arial" panose="020B0604020202020204" pitchFamily="34" charset="0"/>
                        <a:buChar char="•"/>
                      </a:pPr>
                      <a:r>
                        <a:rPr lang="en-US" dirty="0"/>
                        <a:t>Scalable backend systems</a:t>
                      </a:r>
                    </a:p>
                    <a:p>
                      <a:endParaRPr lang="en-US" dirty="0"/>
                    </a:p>
                  </a:txBody>
                  <a:tcPr/>
                </a:tc>
                <a:tc>
                  <a:txBody>
                    <a:bodyPr/>
                    <a:lstStyle/>
                    <a:p>
                      <a:pPr>
                        <a:buFont typeface="Arial" panose="020B0604020202020204" pitchFamily="34" charset="0"/>
                        <a:buChar char="•"/>
                      </a:pPr>
                      <a:r>
                        <a:rPr lang="en-US" dirty="0"/>
                        <a:t> Understand how threads work</a:t>
                      </a:r>
                    </a:p>
                    <a:p>
                      <a:pPr>
                        <a:buFont typeface="Arial" panose="020B0604020202020204" pitchFamily="34" charset="0"/>
                        <a:buChar char="•"/>
                      </a:pPr>
                      <a:r>
                        <a:rPr lang="en-US" dirty="0"/>
                        <a:t> Know </a:t>
                      </a:r>
                      <a:r>
                        <a:rPr lang="en-US" b="1" dirty="0"/>
                        <a:t>when</a:t>
                      </a:r>
                      <a:r>
                        <a:rPr lang="en-US" dirty="0"/>
                        <a:t> and </a:t>
                      </a:r>
                      <a:r>
                        <a:rPr lang="en-US" b="1" dirty="0"/>
                        <a:t>why</a:t>
                      </a:r>
                      <a:r>
                        <a:rPr lang="en-US" dirty="0"/>
                        <a:t> to use concurrency</a:t>
                      </a:r>
                    </a:p>
                    <a:p>
                      <a:pPr>
                        <a:buFont typeface="Arial" panose="020B0604020202020204" pitchFamily="34" charset="0"/>
                        <a:buChar char="•"/>
                      </a:pPr>
                      <a:r>
                        <a:rPr lang="en-US" dirty="0"/>
                        <a:t> Avoid common multithreading </a:t>
                      </a:r>
                      <a:r>
                        <a:rPr lang="en-US" b="1" dirty="0"/>
                        <a:t>pitfalls</a:t>
                      </a:r>
                      <a:endParaRPr lang="en-US" dirty="0"/>
                    </a:p>
                    <a:p>
                      <a:pPr>
                        <a:buFont typeface="Arial" panose="020B0604020202020204" pitchFamily="34" charset="0"/>
                        <a:buChar char="•"/>
                      </a:pPr>
                      <a:r>
                        <a:rPr lang="en-US" dirty="0"/>
                        <a:t>  Write </a:t>
                      </a:r>
                      <a:r>
                        <a:rPr lang="en-US" b="1" dirty="0"/>
                        <a:t>thread-safe</a:t>
                      </a:r>
                      <a:r>
                        <a:rPr lang="en-US" dirty="0"/>
                        <a:t>, reliable code</a:t>
                      </a:r>
                    </a:p>
                    <a:p>
                      <a:endParaRPr lang="en-US" dirty="0"/>
                    </a:p>
                  </a:txBody>
                  <a:tcPr/>
                </a:tc>
                <a:extLst>
                  <a:ext uri="{0D108BD9-81ED-4DB2-BD59-A6C34878D82A}">
                    <a16:rowId xmlns:a16="http://schemas.microsoft.com/office/drawing/2014/main" val="3873605183"/>
                  </a:ext>
                </a:extLst>
              </a:tr>
            </a:tbl>
          </a:graphicData>
        </a:graphic>
      </p:graphicFrame>
    </p:spTree>
    <p:extLst>
      <p:ext uri="{BB962C8B-B14F-4D97-AF65-F5344CB8AC3E}">
        <p14:creationId xmlns:p14="http://schemas.microsoft.com/office/powerpoint/2010/main" val="1711160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36D6-F3F8-CE91-D141-AB533BEDAF66}"/>
              </a:ext>
            </a:extLst>
          </p:cNvPr>
          <p:cNvSpPr>
            <a:spLocks noGrp="1"/>
          </p:cNvSpPr>
          <p:nvPr>
            <p:ph type="title"/>
          </p:nvPr>
        </p:nvSpPr>
        <p:spPr/>
        <p:txBody>
          <a:bodyPr/>
          <a:lstStyle/>
          <a:p>
            <a:r>
              <a:rPr lang="en-US" dirty="0"/>
              <a:t>Timers and Background Operations in .NET</a:t>
            </a:r>
          </a:p>
        </p:txBody>
      </p:sp>
      <p:pic>
        <p:nvPicPr>
          <p:cNvPr id="5" name="Content Placeholder 4">
            <a:extLst>
              <a:ext uri="{FF2B5EF4-FFF2-40B4-BE49-F238E27FC236}">
                <a16:creationId xmlns:a16="http://schemas.microsoft.com/office/drawing/2014/main" id="{E4F8221E-1F3D-25D0-38E5-E393D342E370}"/>
              </a:ext>
            </a:extLst>
          </p:cNvPr>
          <p:cNvPicPr>
            <a:picLocks noGrp="1" noChangeAspect="1"/>
          </p:cNvPicPr>
          <p:nvPr>
            <p:ph idx="1"/>
          </p:nvPr>
        </p:nvPicPr>
        <p:blipFill>
          <a:blip r:embed="rId2"/>
          <a:stretch>
            <a:fillRect/>
          </a:stretch>
        </p:blipFill>
        <p:spPr>
          <a:xfrm>
            <a:off x="1097280" y="2108200"/>
            <a:ext cx="3760788" cy="3760788"/>
          </a:xfrm>
        </p:spPr>
      </p:pic>
      <p:sp>
        <p:nvSpPr>
          <p:cNvPr id="6" name="TextBox 5">
            <a:extLst>
              <a:ext uri="{FF2B5EF4-FFF2-40B4-BE49-F238E27FC236}">
                <a16:creationId xmlns:a16="http://schemas.microsoft.com/office/drawing/2014/main" id="{F4E7018E-8206-0B06-4712-AFB766A67249}"/>
              </a:ext>
            </a:extLst>
          </p:cNvPr>
          <p:cNvSpPr txBox="1"/>
          <p:nvPr/>
        </p:nvSpPr>
        <p:spPr>
          <a:xfrm>
            <a:off x="5005633" y="2177591"/>
            <a:ext cx="6089087" cy="923330"/>
          </a:xfrm>
          <a:prstGeom prst="rect">
            <a:avLst/>
          </a:prstGeom>
          <a:noFill/>
        </p:spPr>
        <p:txBody>
          <a:bodyPr wrap="square" rtlCol="0">
            <a:spAutoFit/>
          </a:bodyPr>
          <a:lstStyle/>
          <a:p>
            <a:r>
              <a:rPr lang="en-US" dirty="0"/>
              <a:t>Think of a </a:t>
            </a:r>
            <a:r>
              <a:rPr lang="en-US" b="1" dirty="0"/>
              <a:t>timer</a:t>
            </a:r>
            <a:r>
              <a:rPr lang="en-US" dirty="0"/>
              <a:t> as an </a:t>
            </a:r>
            <a:r>
              <a:rPr lang="en-US" b="1" dirty="0"/>
              <a:t>alarm clock</a:t>
            </a:r>
            <a:r>
              <a:rPr lang="en-US" dirty="0"/>
              <a:t> that triggers an event </a:t>
            </a:r>
            <a:r>
              <a:rPr lang="en-US" b="1" dirty="0"/>
              <a:t>after a set time interval</a:t>
            </a:r>
            <a:r>
              <a:rPr lang="en-US" dirty="0"/>
              <a:t>—and it can repeat. For example, checking your emails every 5 minutes.</a:t>
            </a:r>
          </a:p>
        </p:txBody>
      </p:sp>
      <p:sp>
        <p:nvSpPr>
          <p:cNvPr id="8" name="TextBox 7">
            <a:extLst>
              <a:ext uri="{FF2B5EF4-FFF2-40B4-BE49-F238E27FC236}">
                <a16:creationId xmlns:a16="http://schemas.microsoft.com/office/drawing/2014/main" id="{1547A7B2-5E41-9CD8-D163-7DF99FCEBDB8}"/>
              </a:ext>
            </a:extLst>
          </p:cNvPr>
          <p:cNvSpPr txBox="1"/>
          <p:nvPr/>
        </p:nvSpPr>
        <p:spPr>
          <a:xfrm>
            <a:off x="5005633" y="3186260"/>
            <a:ext cx="5947685" cy="2031325"/>
          </a:xfrm>
          <a:prstGeom prst="rect">
            <a:avLst/>
          </a:prstGeom>
          <a:noFill/>
        </p:spPr>
        <p:txBody>
          <a:bodyPr wrap="square" rtlCol="0">
            <a:spAutoFit/>
          </a:bodyPr>
          <a:lstStyle/>
          <a:p>
            <a:pPr>
              <a:buNone/>
            </a:pPr>
            <a:r>
              <a:rPr lang="en-US" b="1" dirty="0"/>
              <a:t>Use case:</a:t>
            </a:r>
            <a:br>
              <a:rPr lang="en-US" dirty="0"/>
            </a:br>
            <a:r>
              <a:rPr lang="en-US" dirty="0"/>
              <a:t>Timers are ideal for recurring background tasks that don’t need direct user interaction—like:</a:t>
            </a:r>
          </a:p>
          <a:p>
            <a:pPr>
              <a:buFont typeface="Arial" panose="020B0604020202020204" pitchFamily="34" charset="0"/>
              <a:buChar char="•"/>
            </a:pPr>
            <a:r>
              <a:rPr lang="en-US" dirty="0"/>
              <a:t>Auto-saving a file every 10 seconds</a:t>
            </a:r>
          </a:p>
          <a:p>
            <a:pPr>
              <a:buFont typeface="Arial" panose="020B0604020202020204" pitchFamily="34" charset="0"/>
              <a:buChar char="•"/>
            </a:pPr>
            <a:r>
              <a:rPr lang="en-US" dirty="0"/>
              <a:t>Sending periodic health checks</a:t>
            </a:r>
          </a:p>
          <a:p>
            <a:pPr>
              <a:buFont typeface="Arial" panose="020B0604020202020204" pitchFamily="34" charset="0"/>
              <a:buChar char="•"/>
            </a:pPr>
            <a:r>
              <a:rPr lang="en-US" dirty="0"/>
              <a:t>Polling a server at intervals</a:t>
            </a:r>
          </a:p>
          <a:p>
            <a:endParaRPr lang="en-US" dirty="0"/>
          </a:p>
        </p:txBody>
      </p:sp>
      <p:pic>
        <p:nvPicPr>
          <p:cNvPr id="10" name="Picture 9">
            <a:extLst>
              <a:ext uri="{FF2B5EF4-FFF2-40B4-BE49-F238E27FC236}">
                <a16:creationId xmlns:a16="http://schemas.microsoft.com/office/drawing/2014/main" id="{1DE1811E-E123-264F-EBAA-F90D14DA6A5C}"/>
              </a:ext>
            </a:extLst>
          </p:cNvPr>
          <p:cNvPicPr>
            <a:picLocks noChangeAspect="1"/>
          </p:cNvPicPr>
          <p:nvPr/>
        </p:nvPicPr>
        <p:blipFill>
          <a:blip r:embed="rId3"/>
          <a:stretch>
            <a:fillRect/>
          </a:stretch>
        </p:blipFill>
        <p:spPr>
          <a:xfrm>
            <a:off x="5005633" y="5217585"/>
            <a:ext cx="631745" cy="631745"/>
          </a:xfrm>
          <a:prstGeom prst="rect">
            <a:avLst/>
          </a:prstGeom>
        </p:spPr>
      </p:pic>
      <p:sp>
        <p:nvSpPr>
          <p:cNvPr id="11" name="TextBox 10">
            <a:extLst>
              <a:ext uri="{FF2B5EF4-FFF2-40B4-BE49-F238E27FC236}">
                <a16:creationId xmlns:a16="http://schemas.microsoft.com/office/drawing/2014/main" id="{ABC3541A-5F1A-D64D-E296-8818105F443A}"/>
              </a:ext>
            </a:extLst>
          </p:cNvPr>
          <p:cNvSpPr txBox="1"/>
          <p:nvPr/>
        </p:nvSpPr>
        <p:spPr>
          <a:xfrm>
            <a:off x="5712643" y="5043511"/>
            <a:ext cx="5671597" cy="923330"/>
          </a:xfrm>
          <a:prstGeom prst="rect">
            <a:avLst/>
          </a:prstGeom>
          <a:noFill/>
        </p:spPr>
        <p:txBody>
          <a:bodyPr wrap="square" rtlCol="0">
            <a:spAutoFit/>
          </a:bodyPr>
          <a:lstStyle/>
          <a:p>
            <a:r>
              <a:rPr lang="en-US"/>
              <a:t>Timers run on background threads and won’t block the main thread, allowing UI or server processes to continue smoothly.</a:t>
            </a:r>
            <a:endParaRPr lang="en-US" dirty="0"/>
          </a:p>
        </p:txBody>
      </p:sp>
    </p:spTree>
    <p:extLst>
      <p:ext uri="{BB962C8B-B14F-4D97-AF65-F5344CB8AC3E}">
        <p14:creationId xmlns:p14="http://schemas.microsoft.com/office/powerpoint/2010/main" val="46641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734A-0690-1EEB-6D83-0128F9BD9898}"/>
              </a:ext>
            </a:extLst>
          </p:cNvPr>
          <p:cNvSpPr>
            <a:spLocks noGrp="1"/>
          </p:cNvSpPr>
          <p:nvPr>
            <p:ph type="title"/>
          </p:nvPr>
        </p:nvSpPr>
        <p:spPr/>
        <p:txBody>
          <a:bodyPr/>
          <a:lstStyle/>
          <a:p>
            <a:r>
              <a:rPr lang="en-US" dirty="0"/>
              <a:t>Timers and Background Operations in .NET</a:t>
            </a:r>
          </a:p>
        </p:txBody>
      </p:sp>
      <p:sp>
        <p:nvSpPr>
          <p:cNvPr id="3" name="Content Placeholder 2">
            <a:extLst>
              <a:ext uri="{FF2B5EF4-FFF2-40B4-BE49-F238E27FC236}">
                <a16:creationId xmlns:a16="http://schemas.microsoft.com/office/drawing/2014/main" id="{5A2A9B36-3970-2073-75A3-380B25F5B9EE}"/>
              </a:ext>
            </a:extLst>
          </p:cNvPr>
          <p:cNvSpPr>
            <a:spLocks noGrp="1"/>
          </p:cNvSpPr>
          <p:nvPr>
            <p:ph idx="1"/>
          </p:nvPr>
        </p:nvSpPr>
        <p:spPr/>
        <p:txBody>
          <a:bodyPr/>
          <a:lstStyle/>
          <a:p>
            <a:pPr algn="ctr"/>
            <a:r>
              <a:rPr lang="en-US" b="1" dirty="0"/>
              <a:t>Types of Timers in .NET</a:t>
            </a:r>
          </a:p>
          <a:p>
            <a:endParaRPr lang="en-US" dirty="0"/>
          </a:p>
        </p:txBody>
      </p:sp>
      <p:graphicFrame>
        <p:nvGraphicFramePr>
          <p:cNvPr id="4" name="Table 3">
            <a:extLst>
              <a:ext uri="{FF2B5EF4-FFF2-40B4-BE49-F238E27FC236}">
                <a16:creationId xmlns:a16="http://schemas.microsoft.com/office/drawing/2014/main" id="{278F000C-5627-2833-1490-1057E207C171}"/>
              </a:ext>
            </a:extLst>
          </p:cNvPr>
          <p:cNvGraphicFramePr>
            <a:graphicFrameLocks noGrp="1"/>
          </p:cNvGraphicFramePr>
          <p:nvPr>
            <p:extLst>
              <p:ext uri="{D42A27DB-BD31-4B8C-83A1-F6EECF244321}">
                <p14:modId xmlns:p14="http://schemas.microsoft.com/office/powerpoint/2010/main" val="874751656"/>
              </p:ext>
            </p:extLst>
          </p:nvPr>
        </p:nvGraphicFramePr>
        <p:xfrm>
          <a:off x="499621" y="2727575"/>
          <a:ext cx="11208472" cy="1854200"/>
        </p:xfrm>
        <a:graphic>
          <a:graphicData uri="http://schemas.openxmlformats.org/drawingml/2006/table">
            <a:tbl>
              <a:tblPr firstRow="1" bandRow="1">
                <a:tableStyleId>{5C22544A-7EE6-4342-B048-85BDC9FD1C3A}</a:tableStyleId>
              </a:tblPr>
              <a:tblGrid>
                <a:gridCol w="2991533">
                  <a:extLst>
                    <a:ext uri="{9D8B030D-6E8A-4147-A177-3AD203B41FA5}">
                      <a16:colId xmlns:a16="http://schemas.microsoft.com/office/drawing/2014/main" val="2452654585"/>
                    </a:ext>
                  </a:extLst>
                </a:gridCol>
                <a:gridCol w="2795971">
                  <a:extLst>
                    <a:ext uri="{9D8B030D-6E8A-4147-A177-3AD203B41FA5}">
                      <a16:colId xmlns:a16="http://schemas.microsoft.com/office/drawing/2014/main" val="3809347366"/>
                    </a:ext>
                  </a:extLst>
                </a:gridCol>
                <a:gridCol w="1931031">
                  <a:extLst>
                    <a:ext uri="{9D8B030D-6E8A-4147-A177-3AD203B41FA5}">
                      <a16:colId xmlns:a16="http://schemas.microsoft.com/office/drawing/2014/main" val="3492896274"/>
                    </a:ext>
                  </a:extLst>
                </a:gridCol>
                <a:gridCol w="3489937">
                  <a:extLst>
                    <a:ext uri="{9D8B030D-6E8A-4147-A177-3AD203B41FA5}">
                      <a16:colId xmlns:a16="http://schemas.microsoft.com/office/drawing/2014/main" val="3239085399"/>
                    </a:ext>
                  </a:extLst>
                </a:gridCol>
              </a:tblGrid>
              <a:tr h="370840">
                <a:tc>
                  <a:txBody>
                    <a:bodyPr/>
                    <a:lstStyle/>
                    <a:p>
                      <a:r>
                        <a:rPr lang="en-US" dirty="0"/>
                        <a:t>Timer Type</a:t>
                      </a:r>
                    </a:p>
                  </a:txBody>
                  <a:tcPr anchor="ctr"/>
                </a:tc>
                <a:tc>
                  <a:txBody>
                    <a:bodyPr/>
                    <a:lstStyle/>
                    <a:p>
                      <a:r>
                        <a:rPr lang="en-US" dirty="0"/>
                        <a:t>Namespace</a:t>
                      </a:r>
                    </a:p>
                  </a:txBody>
                  <a:tcPr/>
                </a:tc>
                <a:tc>
                  <a:txBody>
                    <a:bodyPr/>
                    <a:lstStyle/>
                    <a:p>
                      <a:r>
                        <a:rPr lang="en-US" dirty="0"/>
                        <a:t>Runs On</a:t>
                      </a:r>
                    </a:p>
                  </a:txBody>
                  <a:tcPr/>
                </a:tc>
                <a:tc>
                  <a:txBody>
                    <a:bodyPr/>
                    <a:lstStyle/>
                    <a:p>
                      <a:r>
                        <a:rPr lang="en-US" dirty="0"/>
                        <a:t>Use Case</a:t>
                      </a:r>
                    </a:p>
                  </a:txBody>
                  <a:tcPr/>
                </a:tc>
                <a:extLst>
                  <a:ext uri="{0D108BD9-81ED-4DB2-BD59-A6C34878D82A}">
                    <a16:rowId xmlns:a16="http://schemas.microsoft.com/office/drawing/2014/main" val="108672034"/>
                  </a:ext>
                </a:extLst>
              </a:tr>
              <a:tr h="370840">
                <a:tc>
                  <a:txBody>
                    <a:bodyPr/>
                    <a:lstStyle/>
                    <a:p>
                      <a:r>
                        <a:rPr lang="en-US" dirty="0" err="1"/>
                        <a:t>System.Timers.Timer</a:t>
                      </a:r>
                      <a:endParaRPr lang="en-US" dirty="0"/>
                    </a:p>
                  </a:txBody>
                  <a:tcPr/>
                </a:tc>
                <a:tc>
                  <a:txBody>
                    <a:bodyPr/>
                    <a:lstStyle/>
                    <a:p>
                      <a:r>
                        <a:rPr lang="en-US" dirty="0" err="1"/>
                        <a:t>System.Timers</a:t>
                      </a:r>
                      <a:endParaRPr lang="en-US" dirty="0"/>
                    </a:p>
                  </a:txBody>
                  <a:tcPr/>
                </a:tc>
                <a:tc>
                  <a:txBody>
                    <a:bodyPr/>
                    <a:lstStyle/>
                    <a:p>
                      <a:r>
                        <a:rPr lang="en-US" dirty="0" err="1"/>
                        <a:t>ThreadPool</a:t>
                      </a:r>
                      <a:r>
                        <a:rPr lang="en-US" dirty="0"/>
                        <a:t> thread</a:t>
                      </a:r>
                    </a:p>
                  </a:txBody>
                  <a:tcPr/>
                </a:tc>
                <a:tc>
                  <a:txBody>
                    <a:bodyPr/>
                    <a:lstStyle/>
                    <a:p>
                      <a:r>
                        <a:rPr lang="en-US" dirty="0"/>
                        <a:t>Server tasks, scalable apps</a:t>
                      </a:r>
                    </a:p>
                  </a:txBody>
                  <a:tcPr/>
                </a:tc>
                <a:extLst>
                  <a:ext uri="{0D108BD9-81ED-4DB2-BD59-A6C34878D82A}">
                    <a16:rowId xmlns:a16="http://schemas.microsoft.com/office/drawing/2014/main" val="944437169"/>
                  </a:ext>
                </a:extLst>
              </a:tr>
              <a:tr h="370840">
                <a:tc>
                  <a:txBody>
                    <a:bodyPr/>
                    <a:lstStyle/>
                    <a:p>
                      <a:r>
                        <a:rPr lang="en-US" dirty="0" err="1"/>
                        <a:t>System.Threading.Timer</a:t>
                      </a:r>
                      <a:endParaRPr lang="en-US" dirty="0"/>
                    </a:p>
                  </a:txBody>
                  <a:tcPr/>
                </a:tc>
                <a:tc>
                  <a:txBody>
                    <a:bodyPr/>
                    <a:lstStyle/>
                    <a:p>
                      <a:r>
                        <a:rPr lang="en-US" dirty="0" err="1"/>
                        <a:t>System.Threading</a:t>
                      </a:r>
                      <a:endParaRPr lang="en-US" dirty="0"/>
                    </a:p>
                  </a:txBody>
                  <a:tcPr/>
                </a:tc>
                <a:tc>
                  <a:txBody>
                    <a:bodyPr/>
                    <a:lstStyle/>
                    <a:p>
                      <a:r>
                        <a:rPr lang="en-US" dirty="0" err="1"/>
                        <a:t>ThreadPool</a:t>
                      </a:r>
                      <a:r>
                        <a:rPr lang="en-US" dirty="0"/>
                        <a:t> thread</a:t>
                      </a:r>
                    </a:p>
                  </a:txBody>
                  <a:tcPr/>
                </a:tc>
                <a:tc>
                  <a:txBody>
                    <a:bodyPr/>
                    <a:lstStyle/>
                    <a:p>
                      <a:r>
                        <a:rPr lang="en-US" dirty="0"/>
                        <a:t>Lightweight, low-level control</a:t>
                      </a:r>
                    </a:p>
                  </a:txBody>
                  <a:tcPr/>
                </a:tc>
                <a:extLst>
                  <a:ext uri="{0D108BD9-81ED-4DB2-BD59-A6C34878D82A}">
                    <a16:rowId xmlns:a16="http://schemas.microsoft.com/office/drawing/2014/main" val="2650680935"/>
                  </a:ext>
                </a:extLst>
              </a:tr>
              <a:tr h="370840">
                <a:tc>
                  <a:txBody>
                    <a:bodyPr/>
                    <a:lstStyle/>
                    <a:p>
                      <a:r>
                        <a:rPr lang="en-US" dirty="0" err="1"/>
                        <a:t>System.Windows.Forms.Timer</a:t>
                      </a:r>
                      <a:endParaRPr lang="en-US" dirty="0"/>
                    </a:p>
                  </a:txBody>
                  <a:tcPr/>
                </a:tc>
                <a:tc>
                  <a:txBody>
                    <a:bodyPr/>
                    <a:lstStyle/>
                    <a:p>
                      <a:r>
                        <a:rPr lang="en-US" dirty="0" err="1"/>
                        <a:t>System.Windows.Forms</a:t>
                      </a:r>
                      <a:endParaRPr lang="en-US" dirty="0"/>
                    </a:p>
                  </a:txBody>
                  <a:tcPr/>
                </a:tc>
                <a:tc>
                  <a:txBody>
                    <a:bodyPr/>
                    <a:lstStyle/>
                    <a:p>
                      <a:r>
                        <a:rPr lang="en-US" dirty="0"/>
                        <a:t>UI thread</a:t>
                      </a:r>
                    </a:p>
                  </a:txBody>
                  <a:tcPr/>
                </a:tc>
                <a:tc>
                  <a:txBody>
                    <a:bodyPr/>
                    <a:lstStyle/>
                    <a:p>
                      <a:r>
                        <a:rPr lang="en-US" dirty="0"/>
                        <a:t>Windows Forms UI-related tasks</a:t>
                      </a:r>
                    </a:p>
                  </a:txBody>
                  <a:tcPr/>
                </a:tc>
                <a:extLst>
                  <a:ext uri="{0D108BD9-81ED-4DB2-BD59-A6C34878D82A}">
                    <a16:rowId xmlns:a16="http://schemas.microsoft.com/office/drawing/2014/main" val="3229028906"/>
                  </a:ext>
                </a:extLst>
              </a:tr>
              <a:tr h="370840">
                <a:tc>
                  <a:txBody>
                    <a:bodyPr/>
                    <a:lstStyle/>
                    <a:p>
                      <a:r>
                        <a:rPr lang="en-US" dirty="0" err="1"/>
                        <a:t>DispatcherTimer</a:t>
                      </a:r>
                      <a:endParaRPr lang="en-US" dirty="0"/>
                    </a:p>
                  </a:txBody>
                  <a:tcPr/>
                </a:tc>
                <a:tc>
                  <a:txBody>
                    <a:bodyPr/>
                    <a:lstStyle/>
                    <a:p>
                      <a:r>
                        <a:rPr lang="en-US" dirty="0" err="1"/>
                        <a:t>System.Windows.Threading</a:t>
                      </a:r>
                      <a:endParaRPr lang="en-US" dirty="0"/>
                    </a:p>
                  </a:txBody>
                  <a:tcPr/>
                </a:tc>
                <a:tc>
                  <a:txBody>
                    <a:bodyPr/>
                    <a:lstStyle/>
                    <a:p>
                      <a:r>
                        <a:rPr lang="en-US" dirty="0"/>
                        <a:t>UI thread (WPF)</a:t>
                      </a:r>
                    </a:p>
                  </a:txBody>
                  <a:tcPr/>
                </a:tc>
                <a:tc>
                  <a:txBody>
                    <a:bodyPr/>
                    <a:lstStyle/>
                    <a:p>
                      <a:r>
                        <a:rPr lang="en-US" dirty="0"/>
                        <a:t>WPF UI-bound tasks</a:t>
                      </a:r>
                    </a:p>
                  </a:txBody>
                  <a:tcPr/>
                </a:tc>
                <a:extLst>
                  <a:ext uri="{0D108BD9-81ED-4DB2-BD59-A6C34878D82A}">
                    <a16:rowId xmlns:a16="http://schemas.microsoft.com/office/drawing/2014/main" val="919328470"/>
                  </a:ext>
                </a:extLst>
              </a:tr>
            </a:tbl>
          </a:graphicData>
        </a:graphic>
      </p:graphicFrame>
    </p:spTree>
    <p:extLst>
      <p:ext uri="{BB962C8B-B14F-4D97-AF65-F5344CB8AC3E}">
        <p14:creationId xmlns:p14="http://schemas.microsoft.com/office/powerpoint/2010/main" val="135384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0565-9E14-588F-243E-A0E48DF26848}"/>
              </a:ext>
            </a:extLst>
          </p:cNvPr>
          <p:cNvSpPr>
            <a:spLocks noGrp="1"/>
          </p:cNvSpPr>
          <p:nvPr>
            <p:ph type="title"/>
          </p:nvPr>
        </p:nvSpPr>
        <p:spPr/>
        <p:txBody>
          <a:bodyPr/>
          <a:lstStyle/>
          <a:p>
            <a:r>
              <a:rPr lang="en-US" dirty="0" err="1"/>
              <a:t>SynchronizationContext</a:t>
            </a:r>
            <a:endParaRPr lang="en-US" dirty="0"/>
          </a:p>
        </p:txBody>
      </p:sp>
      <p:pic>
        <p:nvPicPr>
          <p:cNvPr id="9" name="Content Placeholder 8">
            <a:extLst>
              <a:ext uri="{FF2B5EF4-FFF2-40B4-BE49-F238E27FC236}">
                <a16:creationId xmlns:a16="http://schemas.microsoft.com/office/drawing/2014/main" id="{B3AEA8A1-BE68-1466-CC59-1EEAF27BB967}"/>
              </a:ext>
            </a:extLst>
          </p:cNvPr>
          <p:cNvPicPr>
            <a:picLocks noGrp="1" noChangeAspect="1"/>
          </p:cNvPicPr>
          <p:nvPr>
            <p:ph idx="1"/>
          </p:nvPr>
        </p:nvPicPr>
        <p:blipFill>
          <a:blip r:embed="rId2"/>
          <a:stretch>
            <a:fillRect/>
          </a:stretch>
        </p:blipFill>
        <p:spPr>
          <a:xfrm>
            <a:off x="1097280" y="2117627"/>
            <a:ext cx="3760788" cy="3760788"/>
          </a:xfrm>
        </p:spPr>
      </p:pic>
      <p:sp>
        <p:nvSpPr>
          <p:cNvPr id="10" name="TextBox 9">
            <a:extLst>
              <a:ext uri="{FF2B5EF4-FFF2-40B4-BE49-F238E27FC236}">
                <a16:creationId xmlns:a16="http://schemas.microsoft.com/office/drawing/2014/main" id="{CFCC4B17-0612-6E45-44C0-A3377C1EF528}"/>
              </a:ext>
            </a:extLst>
          </p:cNvPr>
          <p:cNvSpPr txBox="1"/>
          <p:nvPr/>
        </p:nvSpPr>
        <p:spPr>
          <a:xfrm>
            <a:off x="4977352" y="2117627"/>
            <a:ext cx="2663934" cy="369332"/>
          </a:xfrm>
          <a:prstGeom prst="rect">
            <a:avLst/>
          </a:prstGeom>
          <a:noFill/>
        </p:spPr>
        <p:txBody>
          <a:bodyPr wrap="none" rtlCol="0">
            <a:spAutoFit/>
          </a:bodyPr>
          <a:lstStyle/>
          <a:p>
            <a:r>
              <a:rPr lang="en-US" b="1" dirty="0"/>
              <a:t>Analogy: "Task Dispatcher"</a:t>
            </a:r>
          </a:p>
        </p:txBody>
      </p:sp>
      <p:sp>
        <p:nvSpPr>
          <p:cNvPr id="11" name="TextBox 10">
            <a:extLst>
              <a:ext uri="{FF2B5EF4-FFF2-40B4-BE49-F238E27FC236}">
                <a16:creationId xmlns:a16="http://schemas.microsoft.com/office/drawing/2014/main" id="{AAEFEDC4-4B0F-9948-213B-A7D9600A783C}"/>
              </a:ext>
            </a:extLst>
          </p:cNvPr>
          <p:cNvSpPr txBox="1"/>
          <p:nvPr/>
        </p:nvSpPr>
        <p:spPr>
          <a:xfrm>
            <a:off x="4977352" y="2577935"/>
            <a:ext cx="6738398" cy="3139321"/>
          </a:xfrm>
          <a:prstGeom prst="rect">
            <a:avLst/>
          </a:prstGeom>
          <a:noFill/>
        </p:spPr>
        <p:txBody>
          <a:bodyPr wrap="square" rtlCol="0">
            <a:spAutoFit/>
          </a:bodyPr>
          <a:lstStyle/>
          <a:p>
            <a:pPr>
              <a:buNone/>
            </a:pPr>
            <a:r>
              <a:rPr lang="en-US" dirty="0"/>
              <a:t>Imagine you're working in an office with multiple departments:</a:t>
            </a:r>
            <a:br>
              <a:rPr lang="en-US" dirty="0"/>
            </a:br>
            <a:endParaRPr lang="en-US" dirty="0"/>
          </a:p>
          <a:p>
            <a:pPr>
              <a:buFont typeface="Arial" panose="020B0604020202020204" pitchFamily="34" charset="0"/>
              <a:buChar char="•"/>
            </a:pPr>
            <a:r>
              <a:rPr lang="en-US" b="1" dirty="0"/>
              <a:t>UI Department</a:t>
            </a:r>
            <a:r>
              <a:rPr lang="en-US" dirty="0"/>
              <a:t> → Handles user interface</a:t>
            </a:r>
          </a:p>
          <a:p>
            <a:pPr>
              <a:buFont typeface="Arial" panose="020B0604020202020204" pitchFamily="34" charset="0"/>
              <a:buChar char="•"/>
            </a:pPr>
            <a:r>
              <a:rPr lang="en-US" b="1" dirty="0"/>
              <a:t>Background Department</a:t>
            </a:r>
            <a:r>
              <a:rPr lang="en-US" dirty="0"/>
              <a:t> → Handles calculations and IO</a:t>
            </a:r>
          </a:p>
          <a:p>
            <a:pPr>
              <a:buNone/>
            </a:pPr>
            <a:r>
              <a:rPr lang="en-US" dirty="0"/>
              <a:t>When a task completes, the </a:t>
            </a:r>
            <a:r>
              <a:rPr lang="en-US" b="1" dirty="0"/>
              <a:t>dispatcher (</a:t>
            </a:r>
            <a:r>
              <a:rPr lang="en-US" b="1" dirty="0" err="1"/>
              <a:t>SynchronizationContext</a:t>
            </a:r>
            <a:r>
              <a:rPr lang="en-US" b="1" dirty="0"/>
              <a:t>)</a:t>
            </a:r>
            <a:r>
              <a:rPr lang="en-US" dirty="0"/>
              <a:t> decides </a:t>
            </a:r>
            <a:r>
              <a:rPr lang="en-US" b="1" dirty="0"/>
              <a:t>which department (thread)</a:t>
            </a:r>
            <a:r>
              <a:rPr lang="en-US" dirty="0"/>
              <a:t> to return the result to.</a:t>
            </a:r>
          </a:p>
          <a:p>
            <a:pPr>
              <a:buNone/>
            </a:pPr>
            <a:br>
              <a:rPr lang="en-US" dirty="0"/>
            </a:br>
            <a:r>
              <a:rPr lang="en-US" dirty="0"/>
              <a:t>For example:</a:t>
            </a:r>
          </a:p>
          <a:p>
            <a:pPr>
              <a:buFont typeface="Arial" panose="020B0604020202020204" pitchFamily="34" charset="0"/>
              <a:buChar char="•"/>
            </a:pPr>
            <a:r>
              <a:rPr lang="en-US" dirty="0"/>
              <a:t>In a </a:t>
            </a:r>
            <a:r>
              <a:rPr lang="en-US" b="1" dirty="0"/>
              <a:t>UI app</a:t>
            </a:r>
            <a:r>
              <a:rPr lang="en-US" dirty="0"/>
              <a:t>, updates must happen </a:t>
            </a:r>
            <a:r>
              <a:rPr lang="en-US" b="1" dirty="0"/>
              <a:t>on the UI thread</a:t>
            </a:r>
            <a:r>
              <a:rPr lang="en-US" dirty="0"/>
              <a:t>.</a:t>
            </a:r>
          </a:p>
          <a:p>
            <a:pPr>
              <a:buFont typeface="Arial" panose="020B0604020202020204" pitchFamily="34" charset="0"/>
              <a:buChar char="•"/>
            </a:pPr>
            <a:r>
              <a:rPr lang="en-US" dirty="0"/>
              <a:t>But background work (like file reading) happens elsewhere.</a:t>
            </a:r>
          </a:p>
          <a:p>
            <a:endParaRPr lang="en-US" dirty="0"/>
          </a:p>
        </p:txBody>
      </p:sp>
    </p:spTree>
    <p:extLst>
      <p:ext uri="{BB962C8B-B14F-4D97-AF65-F5344CB8AC3E}">
        <p14:creationId xmlns:p14="http://schemas.microsoft.com/office/powerpoint/2010/main" val="412182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BED8-BCAD-EA9B-DBC8-468439919DBC}"/>
              </a:ext>
            </a:extLst>
          </p:cNvPr>
          <p:cNvSpPr>
            <a:spLocks noGrp="1"/>
          </p:cNvSpPr>
          <p:nvPr>
            <p:ph type="title"/>
          </p:nvPr>
        </p:nvSpPr>
        <p:spPr/>
        <p:txBody>
          <a:bodyPr/>
          <a:lstStyle/>
          <a:p>
            <a:r>
              <a:rPr lang="en-US" dirty="0" err="1"/>
              <a:t>SynchronizationContext</a:t>
            </a:r>
            <a:endParaRPr lang="en-US" dirty="0"/>
          </a:p>
        </p:txBody>
      </p:sp>
      <p:sp>
        <p:nvSpPr>
          <p:cNvPr id="5" name="TextBox 4">
            <a:extLst>
              <a:ext uri="{FF2B5EF4-FFF2-40B4-BE49-F238E27FC236}">
                <a16:creationId xmlns:a16="http://schemas.microsoft.com/office/drawing/2014/main" id="{77D0EAA6-75ED-A951-FC68-35D3FE6632CB}"/>
              </a:ext>
            </a:extLst>
          </p:cNvPr>
          <p:cNvSpPr txBox="1"/>
          <p:nvPr/>
        </p:nvSpPr>
        <p:spPr>
          <a:xfrm>
            <a:off x="1097280" y="2334444"/>
            <a:ext cx="7032395" cy="1200329"/>
          </a:xfrm>
          <a:prstGeom prst="rect">
            <a:avLst/>
          </a:prstGeom>
          <a:noFill/>
        </p:spPr>
        <p:txBody>
          <a:bodyPr wrap="square" rtlCol="0">
            <a:spAutoFit/>
          </a:bodyPr>
          <a:lstStyle/>
          <a:p>
            <a:r>
              <a:rPr lang="en-US" b="1" dirty="0"/>
              <a:t>Where It's Used</a:t>
            </a:r>
          </a:p>
          <a:p>
            <a:r>
              <a:rPr lang="en-US" dirty="0"/>
              <a:t>WinForms and WPF all have custom </a:t>
            </a:r>
            <a:r>
              <a:rPr lang="en-US" dirty="0" err="1"/>
              <a:t>SynchronizationContexts</a:t>
            </a:r>
            <a:r>
              <a:rPr lang="en-US" dirty="0"/>
              <a:t>.</a:t>
            </a:r>
          </a:p>
          <a:p>
            <a:endParaRPr lang="en-US" dirty="0"/>
          </a:p>
          <a:p>
            <a:r>
              <a:rPr lang="en-US" dirty="0"/>
              <a:t>Console apps usually don’t have one (returns null).</a:t>
            </a:r>
          </a:p>
        </p:txBody>
      </p:sp>
      <p:sp>
        <p:nvSpPr>
          <p:cNvPr id="7" name="TextBox 6">
            <a:extLst>
              <a:ext uri="{FF2B5EF4-FFF2-40B4-BE49-F238E27FC236}">
                <a16:creationId xmlns:a16="http://schemas.microsoft.com/office/drawing/2014/main" id="{F6CE16EA-2E44-08A9-1CAB-1115AA2439AF}"/>
              </a:ext>
            </a:extLst>
          </p:cNvPr>
          <p:cNvSpPr txBox="1"/>
          <p:nvPr/>
        </p:nvSpPr>
        <p:spPr>
          <a:xfrm>
            <a:off x="1097280" y="3874416"/>
            <a:ext cx="4757394" cy="2031325"/>
          </a:xfrm>
          <a:prstGeom prst="rect">
            <a:avLst/>
          </a:prstGeom>
          <a:noFill/>
        </p:spPr>
        <p:txBody>
          <a:bodyPr wrap="square" rtlCol="0">
            <a:spAutoFit/>
          </a:bodyPr>
          <a:lstStyle/>
          <a:p>
            <a:r>
              <a:rPr lang="en-US" b="1" dirty="0"/>
              <a:t>Why It's Important</a:t>
            </a:r>
          </a:p>
          <a:p>
            <a:r>
              <a:rPr lang="en-US" dirty="0"/>
              <a:t>Without </a:t>
            </a:r>
            <a:r>
              <a:rPr lang="en-US" dirty="0" err="1"/>
              <a:t>SynchronizationContext</a:t>
            </a:r>
            <a:r>
              <a:rPr lang="en-US" dirty="0"/>
              <a:t>, your app may:</a:t>
            </a:r>
          </a:p>
          <a:p>
            <a:endParaRPr lang="en-US" dirty="0"/>
          </a:p>
          <a:p>
            <a:r>
              <a:rPr lang="en-US" dirty="0"/>
              <a:t>Try to update UI from a non-UI thread (and crash).</a:t>
            </a:r>
          </a:p>
          <a:p>
            <a:endParaRPr lang="en-US" dirty="0"/>
          </a:p>
          <a:p>
            <a:r>
              <a:rPr lang="en-US" dirty="0"/>
              <a:t>Not maintain expected threading behavior.</a:t>
            </a:r>
          </a:p>
        </p:txBody>
      </p:sp>
    </p:spTree>
    <p:extLst>
      <p:ext uri="{BB962C8B-B14F-4D97-AF65-F5344CB8AC3E}">
        <p14:creationId xmlns:p14="http://schemas.microsoft.com/office/powerpoint/2010/main" val="336899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5C85-F890-2F28-1F76-F223588CA194}"/>
              </a:ext>
            </a:extLst>
          </p:cNvPr>
          <p:cNvSpPr>
            <a:spLocks noGrp="1"/>
          </p:cNvSpPr>
          <p:nvPr>
            <p:ph type="title"/>
          </p:nvPr>
        </p:nvSpPr>
        <p:spPr/>
        <p:txBody>
          <a:bodyPr/>
          <a:lstStyle/>
          <a:p>
            <a:r>
              <a:rPr lang="en-US" dirty="0"/>
              <a:t>Thread-Local Storage (TLS)</a:t>
            </a:r>
          </a:p>
        </p:txBody>
      </p:sp>
      <p:pic>
        <p:nvPicPr>
          <p:cNvPr id="5" name="Content Placeholder 4">
            <a:extLst>
              <a:ext uri="{FF2B5EF4-FFF2-40B4-BE49-F238E27FC236}">
                <a16:creationId xmlns:a16="http://schemas.microsoft.com/office/drawing/2014/main" id="{BE60A117-10EA-3CA9-A20C-665767E994B4}"/>
              </a:ext>
            </a:extLst>
          </p:cNvPr>
          <p:cNvPicPr>
            <a:picLocks noGrp="1" noChangeAspect="1"/>
          </p:cNvPicPr>
          <p:nvPr>
            <p:ph idx="1"/>
          </p:nvPr>
        </p:nvPicPr>
        <p:blipFill>
          <a:blip r:embed="rId2"/>
          <a:stretch>
            <a:fillRect/>
          </a:stretch>
        </p:blipFill>
        <p:spPr>
          <a:xfrm>
            <a:off x="1767140" y="1880376"/>
            <a:ext cx="2805481" cy="2805481"/>
          </a:xfrm>
        </p:spPr>
      </p:pic>
      <p:sp>
        <p:nvSpPr>
          <p:cNvPr id="6" name="TextBox 5">
            <a:extLst>
              <a:ext uri="{FF2B5EF4-FFF2-40B4-BE49-F238E27FC236}">
                <a16:creationId xmlns:a16="http://schemas.microsoft.com/office/drawing/2014/main" id="{089DA21D-2151-FE6E-7BB4-3CF2DD7191E2}"/>
              </a:ext>
            </a:extLst>
          </p:cNvPr>
          <p:cNvSpPr txBox="1"/>
          <p:nvPr/>
        </p:nvSpPr>
        <p:spPr>
          <a:xfrm>
            <a:off x="5269583" y="2013932"/>
            <a:ext cx="4883084" cy="1200329"/>
          </a:xfrm>
          <a:prstGeom prst="rect">
            <a:avLst/>
          </a:prstGeom>
          <a:noFill/>
        </p:spPr>
        <p:txBody>
          <a:bodyPr wrap="square" rtlCol="0">
            <a:spAutoFit/>
          </a:bodyPr>
          <a:lstStyle/>
          <a:p>
            <a:r>
              <a:rPr lang="en-US" b="1" dirty="0"/>
              <a:t>Thread-local storage</a:t>
            </a:r>
            <a:r>
              <a:rPr lang="en-US" dirty="0"/>
              <a:t> allows each </a:t>
            </a:r>
            <a:r>
              <a:rPr lang="en-US" b="1" dirty="0"/>
              <a:t>thread</a:t>
            </a:r>
            <a:r>
              <a:rPr lang="en-US" dirty="0"/>
              <a:t> to have its </a:t>
            </a:r>
            <a:r>
              <a:rPr lang="en-US" b="1" dirty="0"/>
              <a:t>own independent copy of a variable</a:t>
            </a:r>
            <a:r>
              <a:rPr lang="en-US" dirty="0"/>
              <a:t>, so threads don’t interfere with each other when accessing shared data.</a:t>
            </a:r>
          </a:p>
        </p:txBody>
      </p:sp>
      <p:sp>
        <p:nvSpPr>
          <p:cNvPr id="7" name="TextBox 6">
            <a:extLst>
              <a:ext uri="{FF2B5EF4-FFF2-40B4-BE49-F238E27FC236}">
                <a16:creationId xmlns:a16="http://schemas.microsoft.com/office/drawing/2014/main" id="{98C4382E-5132-EAED-529F-FD87FABAD978}"/>
              </a:ext>
            </a:extLst>
          </p:cNvPr>
          <p:cNvSpPr txBox="1"/>
          <p:nvPr/>
        </p:nvSpPr>
        <p:spPr>
          <a:xfrm>
            <a:off x="5305940" y="3272809"/>
            <a:ext cx="5581454" cy="1477328"/>
          </a:xfrm>
          <a:prstGeom prst="rect">
            <a:avLst/>
          </a:prstGeom>
          <a:noFill/>
        </p:spPr>
        <p:txBody>
          <a:bodyPr wrap="square" rtlCol="0">
            <a:spAutoFit/>
          </a:bodyPr>
          <a:lstStyle/>
          <a:p>
            <a:pPr>
              <a:buNone/>
            </a:pPr>
            <a:r>
              <a:rPr lang="en-US" dirty="0"/>
              <a:t>Without TLS, </a:t>
            </a:r>
            <a:r>
              <a:rPr lang="en-US" b="1" dirty="0"/>
              <a:t>multiple threads accessing the same variable</a:t>
            </a:r>
            <a:r>
              <a:rPr lang="en-US" dirty="0"/>
              <a:t> might cause </a:t>
            </a:r>
            <a:r>
              <a:rPr lang="en-US" b="1" dirty="0"/>
              <a:t>data corruption or race conditions</a:t>
            </a:r>
            <a:r>
              <a:rPr lang="en-US" dirty="0"/>
              <a:t>.</a:t>
            </a:r>
          </a:p>
          <a:p>
            <a:r>
              <a:rPr lang="en-US" dirty="0"/>
              <a:t>With TLS, </a:t>
            </a:r>
            <a:r>
              <a:rPr lang="en-US" b="1" dirty="0"/>
              <a:t>each thread gets its own sandboxed copy</a:t>
            </a:r>
            <a:r>
              <a:rPr lang="en-US" dirty="0"/>
              <a:t> of the variable — </a:t>
            </a:r>
            <a:r>
              <a:rPr lang="en-US" b="1" dirty="0"/>
              <a:t>no locking needed</a:t>
            </a:r>
            <a:r>
              <a:rPr lang="en-US" dirty="0"/>
              <a:t>.</a:t>
            </a:r>
          </a:p>
          <a:p>
            <a:endParaRPr lang="en-US" dirty="0"/>
          </a:p>
        </p:txBody>
      </p:sp>
      <p:sp>
        <p:nvSpPr>
          <p:cNvPr id="8" name="TextBox 7">
            <a:extLst>
              <a:ext uri="{FF2B5EF4-FFF2-40B4-BE49-F238E27FC236}">
                <a16:creationId xmlns:a16="http://schemas.microsoft.com/office/drawing/2014/main" id="{80891838-CD6B-9578-F702-60A0A67B0014}"/>
              </a:ext>
            </a:extLst>
          </p:cNvPr>
          <p:cNvSpPr txBox="1"/>
          <p:nvPr/>
        </p:nvSpPr>
        <p:spPr>
          <a:xfrm>
            <a:off x="1566352" y="4685857"/>
            <a:ext cx="9708105" cy="1754326"/>
          </a:xfrm>
          <a:prstGeom prst="rect">
            <a:avLst/>
          </a:prstGeom>
          <a:noFill/>
        </p:spPr>
        <p:txBody>
          <a:bodyPr wrap="square" rtlCol="0">
            <a:spAutoFit/>
          </a:bodyPr>
          <a:lstStyle/>
          <a:p>
            <a:r>
              <a:rPr lang="en-US" b="1" dirty="0"/>
              <a:t>Analogy: "Thread’s Own Locker“</a:t>
            </a:r>
            <a:br>
              <a:rPr lang="en-US" b="1" dirty="0"/>
            </a:br>
            <a:r>
              <a:rPr lang="en-US" b="1" dirty="0"/>
              <a:t>Imagine a gym locker room:</a:t>
            </a:r>
          </a:p>
          <a:p>
            <a:r>
              <a:rPr lang="en-US" b="1" dirty="0"/>
              <a:t>Each thread = person</a:t>
            </a:r>
          </a:p>
          <a:p>
            <a:r>
              <a:rPr lang="en-US" b="1" dirty="0"/>
              <a:t>Each locker = </a:t>
            </a:r>
            <a:r>
              <a:rPr lang="en-US" b="1" dirty="0" err="1"/>
              <a:t>ThreadLocal</a:t>
            </a:r>
            <a:r>
              <a:rPr lang="en-US" b="1" dirty="0"/>
              <a:t>&lt;T&gt;</a:t>
            </a:r>
          </a:p>
          <a:p>
            <a:r>
              <a:rPr lang="en-US" b="1" dirty="0"/>
              <a:t>Everyone has their own locker (data) — no conflicts or sharing.</a:t>
            </a:r>
          </a:p>
          <a:p>
            <a:r>
              <a:rPr lang="en-US" b="1" dirty="0"/>
              <a:t>So, even if 10 threads are using the same </a:t>
            </a:r>
            <a:r>
              <a:rPr lang="en-US" b="1" dirty="0" err="1"/>
              <a:t>ThreadLocal</a:t>
            </a:r>
            <a:r>
              <a:rPr lang="en-US" b="1" dirty="0"/>
              <a:t>&lt;int&gt;, each will have its own private int.</a:t>
            </a:r>
          </a:p>
        </p:txBody>
      </p:sp>
    </p:spTree>
    <p:extLst>
      <p:ext uri="{BB962C8B-B14F-4D97-AF65-F5344CB8AC3E}">
        <p14:creationId xmlns:p14="http://schemas.microsoft.com/office/powerpoint/2010/main" val="120816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028B-8C20-4E80-C24E-AEAF0EFB0B45}"/>
              </a:ext>
            </a:extLst>
          </p:cNvPr>
          <p:cNvSpPr>
            <a:spLocks noGrp="1"/>
          </p:cNvSpPr>
          <p:nvPr>
            <p:ph type="title"/>
          </p:nvPr>
        </p:nvSpPr>
        <p:spPr/>
        <p:txBody>
          <a:bodyPr/>
          <a:lstStyle/>
          <a:p>
            <a:r>
              <a:rPr lang="en-US" dirty="0"/>
              <a:t>Thread-Local Storage (TLS)</a:t>
            </a:r>
          </a:p>
        </p:txBody>
      </p:sp>
      <p:graphicFrame>
        <p:nvGraphicFramePr>
          <p:cNvPr id="4" name="Content Placeholder 3">
            <a:extLst>
              <a:ext uri="{FF2B5EF4-FFF2-40B4-BE49-F238E27FC236}">
                <a16:creationId xmlns:a16="http://schemas.microsoft.com/office/drawing/2014/main" id="{40B93B44-DA68-4E0B-0B61-031BCB5C677C}"/>
              </a:ext>
            </a:extLst>
          </p:cNvPr>
          <p:cNvGraphicFramePr>
            <a:graphicFrameLocks noGrp="1"/>
          </p:cNvGraphicFramePr>
          <p:nvPr>
            <p:ph idx="1"/>
            <p:extLst>
              <p:ext uri="{D42A27DB-BD31-4B8C-83A1-F6EECF244321}">
                <p14:modId xmlns:p14="http://schemas.microsoft.com/office/powerpoint/2010/main" val="2012277747"/>
              </p:ext>
            </p:extLst>
          </p:nvPr>
        </p:nvGraphicFramePr>
        <p:xfrm>
          <a:off x="1096963" y="2108200"/>
          <a:ext cx="10058400" cy="26568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83075611"/>
                    </a:ext>
                  </a:extLst>
                </a:gridCol>
                <a:gridCol w="5029200">
                  <a:extLst>
                    <a:ext uri="{9D8B030D-6E8A-4147-A177-3AD203B41FA5}">
                      <a16:colId xmlns:a16="http://schemas.microsoft.com/office/drawing/2014/main" val="3753947522"/>
                    </a:ext>
                  </a:extLst>
                </a:gridCol>
              </a:tblGrid>
              <a:tr h="370840">
                <a:tc>
                  <a:txBody>
                    <a:bodyPr/>
                    <a:lstStyle/>
                    <a:p>
                      <a:r>
                        <a:rPr lang="en-US" dirty="0"/>
                        <a:t>Without TLS</a:t>
                      </a:r>
                    </a:p>
                  </a:txBody>
                  <a:tcPr/>
                </a:tc>
                <a:tc>
                  <a:txBody>
                    <a:bodyPr/>
                    <a:lstStyle/>
                    <a:p>
                      <a:r>
                        <a:rPr lang="en-US" dirty="0"/>
                        <a:t>With TLS</a:t>
                      </a:r>
                    </a:p>
                  </a:txBody>
                  <a:tcPr/>
                </a:tc>
                <a:extLst>
                  <a:ext uri="{0D108BD9-81ED-4DB2-BD59-A6C34878D82A}">
                    <a16:rowId xmlns:a16="http://schemas.microsoft.com/office/drawing/2014/main" val="3179344742"/>
                  </a:ext>
                </a:extLst>
              </a:tr>
              <a:tr h="370840">
                <a:tc>
                  <a:txBody>
                    <a:bodyPr/>
                    <a:lstStyle/>
                    <a:p>
                      <a:r>
                        <a:rPr lang="en-US" dirty="0"/>
                        <a:t>Random </a:t>
                      </a:r>
                      <a:r>
                        <a:rPr lang="en-US" dirty="0" err="1"/>
                        <a:t>random</a:t>
                      </a:r>
                      <a:r>
                        <a:rPr lang="en-US" dirty="0"/>
                        <a:t> = new Random();</a:t>
                      </a:r>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random.Next</a:t>
                      </a:r>
                      <a:r>
                        <a:rPr lang="en-US" dirty="0"/>
                        <a:t>()); // Not thread-safe</a:t>
                      </a:r>
                    </a:p>
                    <a:p>
                      <a:r>
                        <a:rPr lang="en-US" dirty="0"/>
                        <a:t>});</a:t>
                      </a:r>
                    </a:p>
                  </a:txBody>
                  <a:tcPr/>
                </a:tc>
                <a:tc>
                  <a:txBody>
                    <a:bodyPr/>
                    <a:lstStyle/>
                    <a:p>
                      <a:r>
                        <a:rPr lang="en-US" b="1" dirty="0" err="1"/>
                        <a:t>ThreadLocal</a:t>
                      </a:r>
                      <a:r>
                        <a:rPr lang="en-US" b="1" dirty="0"/>
                        <a:t>&lt;Random&gt; </a:t>
                      </a:r>
                      <a:r>
                        <a:rPr lang="en-US" b="1" dirty="0" err="1"/>
                        <a:t>localRandom</a:t>
                      </a:r>
                      <a:r>
                        <a:rPr lang="en-US" b="1" dirty="0"/>
                        <a:t> = new </a:t>
                      </a:r>
                      <a:r>
                        <a:rPr lang="en-US" b="1" dirty="0" err="1"/>
                        <a:t>ThreadLocal</a:t>
                      </a:r>
                      <a:r>
                        <a:rPr lang="en-US" b="1" dirty="0"/>
                        <a:t>&lt;Random&gt;(() =&gt; new Random());</a:t>
                      </a:r>
                    </a:p>
                    <a:p>
                      <a:endParaRPr lang="en-US" dirty="0"/>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localRandom.Value.Next</a:t>
                      </a:r>
                      <a:r>
                        <a:rPr lang="en-US" dirty="0"/>
                        <a:t>()); // Each thread gets its own Random</a:t>
                      </a:r>
                    </a:p>
                    <a:p>
                      <a:r>
                        <a:rPr lang="en-US" dirty="0"/>
                        <a:t>});</a:t>
                      </a:r>
                    </a:p>
                  </a:txBody>
                  <a:tcPr/>
                </a:tc>
                <a:extLst>
                  <a:ext uri="{0D108BD9-81ED-4DB2-BD59-A6C34878D82A}">
                    <a16:rowId xmlns:a16="http://schemas.microsoft.com/office/drawing/2014/main" val="4191611114"/>
                  </a:ext>
                </a:extLst>
              </a:tr>
            </a:tbl>
          </a:graphicData>
        </a:graphic>
      </p:graphicFrame>
      <p:sp>
        <p:nvSpPr>
          <p:cNvPr id="5" name="TextBox 4">
            <a:extLst>
              <a:ext uri="{FF2B5EF4-FFF2-40B4-BE49-F238E27FC236}">
                <a16:creationId xmlns:a16="http://schemas.microsoft.com/office/drawing/2014/main" id="{0D6D44FE-DE7A-41FC-0DB1-63089276A258}"/>
              </a:ext>
            </a:extLst>
          </p:cNvPr>
          <p:cNvSpPr txBox="1"/>
          <p:nvPr/>
        </p:nvSpPr>
        <p:spPr>
          <a:xfrm>
            <a:off x="1244337" y="5128181"/>
            <a:ext cx="8427563" cy="369332"/>
          </a:xfrm>
          <a:prstGeom prst="rect">
            <a:avLst/>
          </a:prstGeom>
          <a:noFill/>
        </p:spPr>
        <p:txBody>
          <a:bodyPr wrap="square" rtlCol="0">
            <a:spAutoFit/>
          </a:bodyPr>
          <a:lstStyle/>
          <a:p>
            <a:r>
              <a:rPr lang="en-US"/>
              <a:t>Using Random in multiple threads without TLS causes duplicate or corrupted values.</a:t>
            </a:r>
            <a:endParaRPr lang="en-US" dirty="0"/>
          </a:p>
        </p:txBody>
      </p:sp>
    </p:spTree>
    <p:extLst>
      <p:ext uri="{BB962C8B-B14F-4D97-AF65-F5344CB8AC3E}">
        <p14:creationId xmlns:p14="http://schemas.microsoft.com/office/powerpoint/2010/main" val="1571427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69DB-3D18-9DA7-4653-BD7B550FA08B}"/>
              </a:ext>
            </a:extLst>
          </p:cNvPr>
          <p:cNvSpPr>
            <a:spLocks noGrp="1"/>
          </p:cNvSpPr>
          <p:nvPr>
            <p:ph type="title"/>
          </p:nvPr>
        </p:nvSpPr>
        <p:spPr/>
        <p:txBody>
          <a:bodyPr/>
          <a:lstStyle/>
          <a:p>
            <a:r>
              <a:rPr lang="en-US" dirty="0"/>
              <a:t>Thread-Local Storage (TLS)</a:t>
            </a:r>
          </a:p>
        </p:txBody>
      </p:sp>
      <p:sp>
        <p:nvSpPr>
          <p:cNvPr id="3" name="Content Placeholder 2">
            <a:extLst>
              <a:ext uri="{FF2B5EF4-FFF2-40B4-BE49-F238E27FC236}">
                <a16:creationId xmlns:a16="http://schemas.microsoft.com/office/drawing/2014/main" id="{740EA566-2359-83FB-E592-4389709BDBD1}"/>
              </a:ext>
            </a:extLst>
          </p:cNvPr>
          <p:cNvSpPr>
            <a:spLocks noGrp="1"/>
          </p:cNvSpPr>
          <p:nvPr>
            <p:ph idx="1"/>
          </p:nvPr>
        </p:nvSpPr>
        <p:spPr>
          <a:xfrm>
            <a:off x="1097280" y="2108201"/>
            <a:ext cx="10058400" cy="4132343"/>
          </a:xfrm>
        </p:spPr>
        <p:txBody>
          <a:bodyPr/>
          <a:lstStyle/>
          <a:p>
            <a:r>
              <a:rPr lang="en-US" dirty="0"/>
              <a:t>Used in </a:t>
            </a:r>
            <a:r>
              <a:rPr lang="en-US" b="1" dirty="0"/>
              <a:t>caching, loggers, random number generation</a:t>
            </a:r>
            <a:r>
              <a:rPr lang="en-US" dirty="0"/>
              <a:t>, etc.</a:t>
            </a:r>
          </a:p>
          <a:p>
            <a:r>
              <a:rPr lang="en-US" b="1" dirty="0"/>
              <a:t>When to Use / Avoid</a:t>
            </a:r>
          </a:p>
          <a:p>
            <a:endParaRPr lang="en-US" b="1" dirty="0"/>
          </a:p>
        </p:txBody>
      </p:sp>
      <p:graphicFrame>
        <p:nvGraphicFramePr>
          <p:cNvPr id="4" name="Table 3">
            <a:extLst>
              <a:ext uri="{FF2B5EF4-FFF2-40B4-BE49-F238E27FC236}">
                <a16:creationId xmlns:a16="http://schemas.microsoft.com/office/drawing/2014/main" id="{FD77197F-1A83-42D9-3A76-84B92BD978AF}"/>
              </a:ext>
            </a:extLst>
          </p:cNvPr>
          <p:cNvGraphicFramePr>
            <a:graphicFrameLocks noGrp="1"/>
          </p:cNvGraphicFramePr>
          <p:nvPr>
            <p:extLst>
              <p:ext uri="{D42A27DB-BD31-4B8C-83A1-F6EECF244321}">
                <p14:modId xmlns:p14="http://schemas.microsoft.com/office/powerpoint/2010/main" val="946934373"/>
              </p:ext>
            </p:extLst>
          </p:nvPr>
        </p:nvGraphicFramePr>
        <p:xfrm>
          <a:off x="1202441" y="3095220"/>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36354998"/>
                    </a:ext>
                  </a:extLst>
                </a:gridCol>
                <a:gridCol w="4064000">
                  <a:extLst>
                    <a:ext uri="{9D8B030D-6E8A-4147-A177-3AD203B41FA5}">
                      <a16:colId xmlns:a16="http://schemas.microsoft.com/office/drawing/2014/main" val="848153952"/>
                    </a:ext>
                  </a:extLst>
                </a:gridCol>
              </a:tblGrid>
              <a:tr h="370840">
                <a:tc>
                  <a:txBody>
                    <a:bodyPr/>
                    <a:lstStyle/>
                    <a:p>
                      <a:r>
                        <a:rPr lang="en-US" dirty="0"/>
                        <a:t>Use TLS when...</a:t>
                      </a:r>
                    </a:p>
                  </a:txBody>
                  <a:tcPr/>
                </a:tc>
                <a:tc>
                  <a:txBody>
                    <a:bodyPr/>
                    <a:lstStyle/>
                    <a:p>
                      <a:r>
                        <a:rPr lang="en-US" dirty="0"/>
                        <a:t>Avoid TLS when...</a:t>
                      </a:r>
                    </a:p>
                  </a:txBody>
                  <a:tcPr/>
                </a:tc>
                <a:extLst>
                  <a:ext uri="{0D108BD9-81ED-4DB2-BD59-A6C34878D82A}">
                    <a16:rowId xmlns:a16="http://schemas.microsoft.com/office/drawing/2014/main" val="3771372061"/>
                  </a:ext>
                </a:extLst>
              </a:tr>
              <a:tr h="370840">
                <a:tc>
                  <a:txBody>
                    <a:bodyPr/>
                    <a:lstStyle/>
                    <a:p>
                      <a:r>
                        <a:rPr lang="en-US" dirty="0"/>
                        <a:t>Threads need private state/data</a:t>
                      </a:r>
                    </a:p>
                  </a:txBody>
                  <a:tcPr/>
                </a:tc>
                <a:tc>
                  <a:txBody>
                    <a:bodyPr/>
                    <a:lstStyle/>
                    <a:p>
                      <a:r>
                        <a:rPr lang="en-US" dirty="0"/>
                        <a:t>You actually want shared data</a:t>
                      </a:r>
                    </a:p>
                  </a:txBody>
                  <a:tcPr/>
                </a:tc>
                <a:extLst>
                  <a:ext uri="{0D108BD9-81ED-4DB2-BD59-A6C34878D82A}">
                    <a16:rowId xmlns:a16="http://schemas.microsoft.com/office/drawing/2014/main" val="4145885469"/>
                  </a:ext>
                </a:extLst>
              </a:tr>
              <a:tr h="370840">
                <a:tc>
                  <a:txBody>
                    <a:bodyPr/>
                    <a:lstStyle/>
                    <a:p>
                      <a:r>
                        <a:rPr lang="en-US" dirty="0"/>
                        <a:t>You want to avoid locks</a:t>
                      </a:r>
                    </a:p>
                  </a:txBody>
                  <a:tcPr/>
                </a:tc>
                <a:tc>
                  <a:txBody>
                    <a:bodyPr/>
                    <a:lstStyle/>
                    <a:p>
                      <a:r>
                        <a:rPr lang="en-US" dirty="0"/>
                        <a:t>Memory usage is a concern (copies per thread)</a:t>
                      </a:r>
                    </a:p>
                  </a:txBody>
                  <a:tcPr/>
                </a:tc>
                <a:extLst>
                  <a:ext uri="{0D108BD9-81ED-4DB2-BD59-A6C34878D82A}">
                    <a16:rowId xmlns:a16="http://schemas.microsoft.com/office/drawing/2014/main" val="369922709"/>
                  </a:ext>
                </a:extLst>
              </a:tr>
              <a:tr h="370840">
                <a:tc>
                  <a:txBody>
                    <a:bodyPr/>
                    <a:lstStyle/>
                    <a:p>
                      <a:r>
                        <a:rPr lang="en-US" dirty="0"/>
                        <a:t>High-performance parallelism (e.g., </a:t>
                      </a:r>
                      <a:r>
                        <a:rPr lang="en-US" dirty="0" err="1"/>
                        <a:t>Parallel.For</a:t>
                      </a:r>
                      <a:r>
                        <a:rPr lang="en-US" dirty="0"/>
                        <a:t>)</a:t>
                      </a:r>
                    </a:p>
                  </a:txBody>
                  <a:tcPr/>
                </a:tc>
                <a:tc>
                  <a:txBody>
                    <a:bodyPr/>
                    <a:lstStyle/>
                    <a:p>
                      <a:r>
                        <a:rPr lang="en-US" dirty="0"/>
                        <a:t>You need data to be passed between threads</a:t>
                      </a:r>
                    </a:p>
                  </a:txBody>
                  <a:tcPr/>
                </a:tc>
                <a:extLst>
                  <a:ext uri="{0D108BD9-81ED-4DB2-BD59-A6C34878D82A}">
                    <a16:rowId xmlns:a16="http://schemas.microsoft.com/office/drawing/2014/main" val="2587087450"/>
                  </a:ext>
                </a:extLst>
              </a:tr>
            </a:tbl>
          </a:graphicData>
        </a:graphic>
      </p:graphicFrame>
      <p:sp>
        <p:nvSpPr>
          <p:cNvPr id="5" name="TextBox 4">
            <a:extLst>
              <a:ext uri="{FF2B5EF4-FFF2-40B4-BE49-F238E27FC236}">
                <a16:creationId xmlns:a16="http://schemas.microsoft.com/office/drawing/2014/main" id="{94461923-2BFE-5002-2ED5-90434C2DE962}"/>
              </a:ext>
            </a:extLst>
          </p:cNvPr>
          <p:cNvSpPr txBox="1"/>
          <p:nvPr/>
        </p:nvSpPr>
        <p:spPr>
          <a:xfrm>
            <a:off x="1202441" y="5392132"/>
            <a:ext cx="8045254" cy="646331"/>
          </a:xfrm>
          <a:prstGeom prst="rect">
            <a:avLst/>
          </a:prstGeom>
          <a:noFill/>
        </p:spPr>
        <p:txBody>
          <a:bodyPr wrap="square" rtlCol="0">
            <a:spAutoFit/>
          </a:bodyPr>
          <a:lstStyle/>
          <a:p>
            <a:r>
              <a:rPr lang="en-US" dirty="0" err="1"/>
              <a:t>ThreadLocal</a:t>
            </a:r>
            <a:r>
              <a:rPr lang="en-US" dirty="0"/>
              <a:t>&lt;T&gt; allows each thread to safely maintain its own copy of a variable.</a:t>
            </a:r>
          </a:p>
          <a:p>
            <a:r>
              <a:rPr lang="en-US" dirty="0"/>
              <a:t>It’s ideal when you want thread isolation without needing synchronization.</a:t>
            </a:r>
          </a:p>
        </p:txBody>
      </p:sp>
    </p:spTree>
    <p:extLst>
      <p:ext uri="{BB962C8B-B14F-4D97-AF65-F5344CB8AC3E}">
        <p14:creationId xmlns:p14="http://schemas.microsoft.com/office/powerpoint/2010/main" val="2192903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EDA9-7D8A-8CB5-BC73-871A56A66958}"/>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10589F58-9F31-8E9F-5319-17F461D4BB1E}"/>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2F29E6B8-86CF-1636-C7F2-E2324A61B3BD}"/>
              </a:ext>
            </a:extLst>
          </p:cNvPr>
          <p:cNvSpPr txBox="1"/>
          <p:nvPr/>
        </p:nvSpPr>
        <p:spPr>
          <a:xfrm>
            <a:off x="5231876" y="2253006"/>
            <a:ext cx="2413262" cy="369332"/>
          </a:xfrm>
          <a:prstGeom prst="rect">
            <a:avLst/>
          </a:prstGeom>
          <a:noFill/>
        </p:spPr>
        <p:txBody>
          <a:bodyPr wrap="square" rtlCol="0">
            <a:spAutoFit/>
          </a:bodyPr>
          <a:lstStyle/>
          <a:p>
            <a:r>
              <a:rPr lang="en-US" b="1" dirty="0"/>
              <a:t>Real-World Analogy</a:t>
            </a:r>
          </a:p>
        </p:txBody>
      </p:sp>
      <p:sp>
        <p:nvSpPr>
          <p:cNvPr id="7" name="TextBox 6">
            <a:extLst>
              <a:ext uri="{FF2B5EF4-FFF2-40B4-BE49-F238E27FC236}">
                <a16:creationId xmlns:a16="http://schemas.microsoft.com/office/drawing/2014/main" id="{6F34753B-05B1-5970-2A93-610D04F5F04C}"/>
              </a:ext>
            </a:extLst>
          </p:cNvPr>
          <p:cNvSpPr txBox="1"/>
          <p:nvPr/>
        </p:nvSpPr>
        <p:spPr>
          <a:xfrm>
            <a:off x="5410986" y="2950590"/>
            <a:ext cx="3299381" cy="1754326"/>
          </a:xfrm>
          <a:prstGeom prst="rect">
            <a:avLst/>
          </a:prstGeom>
          <a:noFill/>
        </p:spPr>
        <p:txBody>
          <a:bodyPr wrap="square" rtlCol="0">
            <a:spAutoFit/>
          </a:bodyPr>
          <a:lstStyle/>
          <a:p>
            <a:r>
              <a:rPr lang="en-US" dirty="0"/>
              <a:t>Think of Task like hiring a helper to do a job while you continue your work. Once the helper finishes, you can check the result, handle any issues, or chain more work.</a:t>
            </a:r>
          </a:p>
        </p:txBody>
      </p:sp>
    </p:spTree>
    <p:extLst>
      <p:ext uri="{BB962C8B-B14F-4D97-AF65-F5344CB8AC3E}">
        <p14:creationId xmlns:p14="http://schemas.microsoft.com/office/powerpoint/2010/main" val="2354076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2729C-1BDD-8DF7-AB60-A04928053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275D0-1CA4-2314-C9E9-52402A7EE7F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9D4331EC-9936-1D33-8205-C67F5F7392CA}"/>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710AEBFF-D04B-7490-0395-280F7E4732CE}"/>
              </a:ext>
            </a:extLst>
          </p:cNvPr>
          <p:cNvSpPr txBox="1"/>
          <p:nvPr/>
        </p:nvSpPr>
        <p:spPr>
          <a:xfrm>
            <a:off x="5231876" y="2253006"/>
            <a:ext cx="2413262" cy="369332"/>
          </a:xfrm>
          <a:prstGeom prst="rect">
            <a:avLst/>
          </a:prstGeom>
          <a:noFill/>
        </p:spPr>
        <p:txBody>
          <a:bodyPr wrap="square" rtlCol="0">
            <a:spAutoFit/>
          </a:bodyPr>
          <a:lstStyle/>
          <a:p>
            <a:r>
              <a:rPr lang="en-US" b="1" dirty="0"/>
              <a:t>What is TPL?</a:t>
            </a:r>
          </a:p>
        </p:txBody>
      </p:sp>
      <p:sp>
        <p:nvSpPr>
          <p:cNvPr id="7" name="TextBox 6">
            <a:extLst>
              <a:ext uri="{FF2B5EF4-FFF2-40B4-BE49-F238E27FC236}">
                <a16:creationId xmlns:a16="http://schemas.microsoft.com/office/drawing/2014/main" id="{00140B50-1901-DF2A-43DC-684DC291A8A1}"/>
              </a:ext>
            </a:extLst>
          </p:cNvPr>
          <p:cNvSpPr txBox="1"/>
          <p:nvPr/>
        </p:nvSpPr>
        <p:spPr>
          <a:xfrm>
            <a:off x="5410986" y="2950590"/>
            <a:ext cx="3299381" cy="2031325"/>
          </a:xfrm>
          <a:prstGeom prst="rect">
            <a:avLst/>
          </a:prstGeom>
          <a:noFill/>
        </p:spPr>
        <p:txBody>
          <a:bodyPr wrap="square" rtlCol="0">
            <a:spAutoFit/>
          </a:bodyPr>
          <a:lstStyle/>
          <a:p>
            <a:r>
              <a:rPr lang="en-US" dirty="0"/>
              <a:t>The Task Parallel Library is a set of public types and APIs in the </a:t>
            </a:r>
            <a:r>
              <a:rPr lang="en-US" dirty="0" err="1"/>
              <a:t>System.Threading.Tasks</a:t>
            </a:r>
            <a:r>
              <a:rPr lang="en-US" dirty="0"/>
              <a:t> namespace that simplifies writing concurrent and parallel code. It was introduced in .NET Framework 4.0.</a:t>
            </a:r>
          </a:p>
        </p:txBody>
      </p:sp>
    </p:spTree>
    <p:extLst>
      <p:ext uri="{BB962C8B-B14F-4D97-AF65-F5344CB8AC3E}">
        <p14:creationId xmlns:p14="http://schemas.microsoft.com/office/powerpoint/2010/main" val="101670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4343-0D72-570F-7B1C-407490C14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C4A5-FE84-9691-D6A5-0ADEE943F8A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23E63338-72B3-198E-3D99-4EEC7663DF4D}"/>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1662D30B-0DCB-EE87-6766-D2921D146CB9}"/>
              </a:ext>
            </a:extLst>
          </p:cNvPr>
          <p:cNvSpPr txBox="1"/>
          <p:nvPr/>
        </p:nvSpPr>
        <p:spPr>
          <a:xfrm>
            <a:off x="5410986" y="2318994"/>
            <a:ext cx="2413262" cy="369332"/>
          </a:xfrm>
          <a:prstGeom prst="rect">
            <a:avLst/>
          </a:prstGeom>
          <a:noFill/>
        </p:spPr>
        <p:txBody>
          <a:bodyPr wrap="square" rtlCol="0">
            <a:spAutoFit/>
          </a:bodyPr>
          <a:lstStyle/>
          <a:p>
            <a:r>
              <a:rPr lang="en-US" b="1" dirty="0"/>
              <a:t>Why TPL is needed?</a:t>
            </a:r>
          </a:p>
        </p:txBody>
      </p:sp>
      <p:sp>
        <p:nvSpPr>
          <p:cNvPr id="7" name="TextBox 6">
            <a:extLst>
              <a:ext uri="{FF2B5EF4-FFF2-40B4-BE49-F238E27FC236}">
                <a16:creationId xmlns:a16="http://schemas.microsoft.com/office/drawing/2014/main" id="{696C46CC-0386-95C1-B984-1719F579C11D}"/>
              </a:ext>
            </a:extLst>
          </p:cNvPr>
          <p:cNvSpPr txBox="1"/>
          <p:nvPr/>
        </p:nvSpPr>
        <p:spPr>
          <a:xfrm>
            <a:off x="5410986" y="2950590"/>
            <a:ext cx="5744694" cy="2585323"/>
          </a:xfrm>
          <a:prstGeom prst="rect">
            <a:avLst/>
          </a:prstGeom>
          <a:noFill/>
        </p:spPr>
        <p:txBody>
          <a:bodyPr wrap="square" rtlCol="0">
            <a:spAutoFit/>
          </a:bodyPr>
          <a:lstStyle/>
          <a:p>
            <a:r>
              <a:rPr lang="en-US" dirty="0"/>
              <a:t>Manual threading with Thread class is error-prone.</a:t>
            </a:r>
          </a:p>
          <a:p>
            <a:endParaRPr lang="en-US" dirty="0"/>
          </a:p>
          <a:p>
            <a:r>
              <a:rPr lang="en-US" dirty="0"/>
              <a:t>Thread pool (</a:t>
            </a:r>
            <a:r>
              <a:rPr lang="en-US" dirty="0" err="1"/>
              <a:t>ThreadPool.QueueUserWorkItem</a:t>
            </a:r>
            <a:r>
              <a:rPr lang="en-US" dirty="0"/>
              <a:t>) lacks modern constructs like return values, continuations, or exception handling.</a:t>
            </a:r>
          </a:p>
          <a:p>
            <a:endParaRPr lang="en-US" dirty="0"/>
          </a:p>
          <a:p>
            <a:r>
              <a:rPr lang="en-US" dirty="0"/>
              <a:t>TPL provides an abstraction over threads using Task and Task&lt;</a:t>
            </a:r>
            <a:r>
              <a:rPr lang="en-US" dirty="0" err="1"/>
              <a:t>TResult</a:t>
            </a:r>
            <a:r>
              <a:rPr lang="en-US" dirty="0"/>
              <a:t>&gt;, making it easier to manage asynchronous operations.</a:t>
            </a:r>
          </a:p>
        </p:txBody>
      </p:sp>
    </p:spTree>
    <p:extLst>
      <p:ext uri="{BB962C8B-B14F-4D97-AF65-F5344CB8AC3E}">
        <p14:creationId xmlns:p14="http://schemas.microsoft.com/office/powerpoint/2010/main" val="367703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02F5-D829-9935-A7D5-B57E9EB33743}"/>
              </a:ext>
            </a:extLst>
          </p:cNvPr>
          <p:cNvSpPr>
            <a:spLocks noGrp="1"/>
          </p:cNvSpPr>
          <p:nvPr>
            <p:ph type="title"/>
          </p:nvPr>
        </p:nvSpPr>
        <p:spPr/>
        <p:txBody>
          <a:bodyPr/>
          <a:lstStyle/>
          <a:p>
            <a:r>
              <a:rPr lang="en-US" dirty="0"/>
              <a:t>Why Multithreading?</a:t>
            </a:r>
          </a:p>
        </p:txBody>
      </p:sp>
      <p:pic>
        <p:nvPicPr>
          <p:cNvPr id="6" name="Content Placeholder 5">
            <a:extLst>
              <a:ext uri="{FF2B5EF4-FFF2-40B4-BE49-F238E27FC236}">
                <a16:creationId xmlns:a16="http://schemas.microsoft.com/office/drawing/2014/main" id="{728DE0ED-9D5B-2D8F-A748-895E3FB9659C}"/>
              </a:ext>
            </a:extLst>
          </p:cNvPr>
          <p:cNvPicPr>
            <a:picLocks noGrp="1" noChangeAspect="1"/>
          </p:cNvPicPr>
          <p:nvPr>
            <p:ph idx="1"/>
          </p:nvPr>
        </p:nvPicPr>
        <p:blipFill>
          <a:blip r:embed="rId2"/>
          <a:stretch>
            <a:fillRect/>
          </a:stretch>
        </p:blipFill>
        <p:spPr>
          <a:xfrm>
            <a:off x="3299382" y="4253805"/>
            <a:ext cx="1690598" cy="1690598"/>
          </a:xfrm>
        </p:spPr>
      </p:pic>
      <p:sp>
        <p:nvSpPr>
          <p:cNvPr id="4" name="Speech Bubble: Rectangle with Corners Rounded 3">
            <a:extLst>
              <a:ext uri="{FF2B5EF4-FFF2-40B4-BE49-F238E27FC236}">
                <a16:creationId xmlns:a16="http://schemas.microsoft.com/office/drawing/2014/main" id="{762F7611-8033-D22C-4DED-345FE9AAC6B1}"/>
              </a:ext>
            </a:extLst>
          </p:cNvPr>
          <p:cNvSpPr/>
          <p:nvPr/>
        </p:nvSpPr>
        <p:spPr>
          <a:xfrm>
            <a:off x="1227055" y="2219174"/>
            <a:ext cx="9737889" cy="168739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"Concurrency is not just about performance—it's about writing smarter, more resilient software."</a:t>
            </a:r>
          </a:p>
        </p:txBody>
      </p:sp>
    </p:spTree>
    <p:extLst>
      <p:ext uri="{BB962C8B-B14F-4D97-AF65-F5344CB8AC3E}">
        <p14:creationId xmlns:p14="http://schemas.microsoft.com/office/powerpoint/2010/main" val="169110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1039-F67E-4692-D048-23CEA52503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E962FE-C3B6-221C-1C80-A086E4FEE8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63915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DDF7-8CAD-6E3D-25D8-01386EAA46C8}"/>
              </a:ext>
            </a:extLst>
          </p:cNvPr>
          <p:cNvSpPr>
            <a:spLocks noGrp="1"/>
          </p:cNvSpPr>
          <p:nvPr>
            <p:ph type="title"/>
          </p:nvPr>
        </p:nvSpPr>
        <p:spPr/>
        <p:txBody>
          <a:bodyPr>
            <a:normAutofit/>
          </a:bodyPr>
          <a:lstStyle/>
          <a:p>
            <a:r>
              <a:rPr lang="en-US" dirty="0"/>
              <a:t>What You'll Learn</a:t>
            </a:r>
          </a:p>
        </p:txBody>
      </p:sp>
      <p:graphicFrame>
        <p:nvGraphicFramePr>
          <p:cNvPr id="5" name="Content Placeholder 4">
            <a:extLst>
              <a:ext uri="{FF2B5EF4-FFF2-40B4-BE49-F238E27FC236}">
                <a16:creationId xmlns:a16="http://schemas.microsoft.com/office/drawing/2014/main" id="{367BDB66-05C2-305E-7E43-7603AFE5D848}"/>
              </a:ext>
            </a:extLst>
          </p:cNvPr>
          <p:cNvGraphicFramePr>
            <a:graphicFrameLocks noGrp="1"/>
          </p:cNvGraphicFramePr>
          <p:nvPr>
            <p:ph idx="1"/>
            <p:extLst>
              <p:ext uri="{D42A27DB-BD31-4B8C-83A1-F6EECF244321}">
                <p14:modId xmlns:p14="http://schemas.microsoft.com/office/powerpoint/2010/main" val="2974414982"/>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877721821"/>
                    </a:ext>
                  </a:extLst>
                </a:gridCol>
              </a:tblGrid>
              <a:tr h="370840">
                <a:tc>
                  <a:txBody>
                    <a:bodyPr/>
                    <a:lstStyle/>
                    <a:p>
                      <a:r>
                        <a:rPr lang="en-US" dirty="0"/>
                        <a:t>What You'll Learn</a:t>
                      </a:r>
                    </a:p>
                  </a:txBody>
                  <a:tcPr/>
                </a:tc>
                <a:extLst>
                  <a:ext uri="{0D108BD9-81ED-4DB2-BD59-A6C34878D82A}">
                    <a16:rowId xmlns:a16="http://schemas.microsoft.com/office/drawing/2014/main" val="3984080516"/>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Thread basics and life cycle</a:t>
                      </a:r>
                    </a:p>
                  </a:txBody>
                  <a:tcPr/>
                </a:tc>
                <a:extLst>
                  <a:ext uri="{0D108BD9-81ED-4DB2-BD59-A6C34878D82A}">
                    <a16:rowId xmlns:a16="http://schemas.microsoft.com/office/drawing/2014/main" val="3362932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Synchronization and locks</a:t>
                      </a:r>
                    </a:p>
                  </a:txBody>
                  <a:tcPr/>
                </a:tc>
                <a:extLst>
                  <a:ext uri="{0D108BD9-81ED-4DB2-BD59-A6C34878D82A}">
                    <a16:rowId xmlns:a16="http://schemas.microsoft.com/office/drawing/2014/main" val="4149881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Thread pool vs Task-based concurrency</a:t>
                      </a:r>
                    </a:p>
                  </a:txBody>
                  <a:tcPr/>
                </a:tc>
                <a:extLst>
                  <a:ext uri="{0D108BD9-81ED-4DB2-BD59-A6C34878D82A}">
                    <a16:rowId xmlns:a16="http://schemas.microsoft.com/office/drawing/2014/main" val="361964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async/await best practices</a:t>
                      </a:r>
                    </a:p>
                  </a:txBody>
                  <a:tcPr/>
                </a:tc>
                <a:extLst>
                  <a:ext uri="{0D108BD9-81ED-4DB2-BD59-A6C34878D82A}">
                    <a16:rowId xmlns:a16="http://schemas.microsoft.com/office/drawing/2014/main" val="4033769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Capstone project and interview prep</a:t>
                      </a:r>
                    </a:p>
                  </a:txBody>
                  <a:tcPr/>
                </a:tc>
                <a:extLst>
                  <a:ext uri="{0D108BD9-81ED-4DB2-BD59-A6C34878D82A}">
                    <a16:rowId xmlns:a16="http://schemas.microsoft.com/office/drawing/2014/main" val="2695461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Patterns, pitfalls, and real-world examples</a:t>
                      </a:r>
                    </a:p>
                  </a:txBody>
                  <a:tcPr/>
                </a:tc>
                <a:extLst>
                  <a:ext uri="{0D108BD9-81ED-4DB2-BD59-A6C34878D82A}">
                    <a16:rowId xmlns:a16="http://schemas.microsoft.com/office/drawing/2014/main" val="2693737945"/>
                  </a:ext>
                </a:extLst>
              </a:tr>
            </a:tbl>
          </a:graphicData>
        </a:graphic>
      </p:graphicFrame>
    </p:spTree>
    <p:extLst>
      <p:ext uri="{BB962C8B-B14F-4D97-AF65-F5344CB8AC3E}">
        <p14:creationId xmlns:p14="http://schemas.microsoft.com/office/powerpoint/2010/main" val="1426929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2C70-E0C3-759A-B6F0-1A6FDA21D9BC}"/>
              </a:ext>
            </a:extLst>
          </p:cNvPr>
          <p:cNvSpPr>
            <a:spLocks noGrp="1"/>
          </p:cNvSpPr>
          <p:nvPr>
            <p:ph type="title"/>
          </p:nvPr>
        </p:nvSpPr>
        <p:spPr/>
        <p:txBody>
          <a:bodyPr/>
          <a:lstStyle/>
          <a:p>
            <a:r>
              <a:rPr lang="en-US" dirty="0"/>
              <a:t>Code and Quiz</a:t>
            </a:r>
          </a:p>
        </p:txBody>
      </p:sp>
      <p:pic>
        <p:nvPicPr>
          <p:cNvPr id="10" name="Content Placeholder 4">
            <a:extLst>
              <a:ext uri="{FF2B5EF4-FFF2-40B4-BE49-F238E27FC236}">
                <a16:creationId xmlns:a16="http://schemas.microsoft.com/office/drawing/2014/main" id="{3974518F-CB5C-8E5F-3360-31C3ACF08949}"/>
              </a:ext>
            </a:extLst>
          </p:cNvPr>
          <p:cNvPicPr>
            <a:picLocks noGrp="1" noChangeAspect="1"/>
          </p:cNvPicPr>
          <p:nvPr>
            <p:ph idx="1"/>
          </p:nvPr>
        </p:nvPicPr>
        <p:blipFill>
          <a:blip r:embed="rId2"/>
          <a:stretch>
            <a:fillRect/>
          </a:stretch>
        </p:blipFill>
        <p:spPr>
          <a:xfrm>
            <a:off x="1226093" y="2061066"/>
            <a:ext cx="7085221" cy="3760788"/>
          </a:xfrm>
        </p:spPr>
      </p:pic>
      <p:pic>
        <p:nvPicPr>
          <p:cNvPr id="13" name="Picture 12">
            <a:extLst>
              <a:ext uri="{FF2B5EF4-FFF2-40B4-BE49-F238E27FC236}">
                <a16:creationId xmlns:a16="http://schemas.microsoft.com/office/drawing/2014/main" id="{7913011C-7FEA-585F-C0E5-97819FA51287}"/>
              </a:ext>
            </a:extLst>
          </p:cNvPr>
          <p:cNvPicPr>
            <a:picLocks noChangeAspect="1"/>
          </p:cNvPicPr>
          <p:nvPr/>
        </p:nvPicPr>
        <p:blipFill>
          <a:blip r:embed="rId3"/>
          <a:stretch>
            <a:fillRect/>
          </a:stretch>
        </p:blipFill>
        <p:spPr>
          <a:xfrm>
            <a:off x="8634951" y="2540008"/>
            <a:ext cx="3012379" cy="3012379"/>
          </a:xfrm>
          <a:prstGeom prst="rect">
            <a:avLst/>
          </a:prstGeom>
        </p:spPr>
      </p:pic>
    </p:spTree>
    <p:extLst>
      <p:ext uri="{BB962C8B-B14F-4D97-AF65-F5344CB8AC3E}">
        <p14:creationId xmlns:p14="http://schemas.microsoft.com/office/powerpoint/2010/main" val="352381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AB32-2DF0-4303-A38B-FEF65C86DD7C}"/>
              </a:ext>
            </a:extLst>
          </p:cNvPr>
          <p:cNvSpPr>
            <a:spLocks noGrp="1"/>
          </p:cNvSpPr>
          <p:nvPr>
            <p:ph type="title"/>
          </p:nvPr>
        </p:nvSpPr>
        <p:spPr/>
        <p:txBody>
          <a:bodyPr/>
          <a:lstStyle/>
          <a:p>
            <a:r>
              <a:rPr lang="en-US" dirty="0"/>
              <a:t>What You’ll Need</a:t>
            </a:r>
          </a:p>
        </p:txBody>
      </p:sp>
      <p:graphicFrame>
        <p:nvGraphicFramePr>
          <p:cNvPr id="4" name="Content Placeholder 3">
            <a:extLst>
              <a:ext uri="{FF2B5EF4-FFF2-40B4-BE49-F238E27FC236}">
                <a16:creationId xmlns:a16="http://schemas.microsoft.com/office/drawing/2014/main" id="{8A2AA2DE-CAE4-504E-18BC-DDF4EEB8E479}"/>
              </a:ext>
            </a:extLst>
          </p:cNvPr>
          <p:cNvGraphicFramePr>
            <a:graphicFrameLocks noGrp="1"/>
          </p:cNvGraphicFramePr>
          <p:nvPr>
            <p:ph idx="1"/>
            <p:extLst>
              <p:ext uri="{D42A27DB-BD31-4B8C-83A1-F6EECF244321}">
                <p14:modId xmlns:p14="http://schemas.microsoft.com/office/powerpoint/2010/main" val="2054174971"/>
              </p:ext>
            </p:extLst>
          </p:nvPr>
        </p:nvGraphicFramePr>
        <p:xfrm>
          <a:off x="1096963" y="2108200"/>
          <a:ext cx="10058400" cy="14833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599095725"/>
                    </a:ext>
                  </a:extLst>
                </a:gridCol>
              </a:tblGrid>
              <a:tr h="370840">
                <a:tc>
                  <a:txBody>
                    <a:bodyPr/>
                    <a:lstStyle/>
                    <a:p>
                      <a:r>
                        <a:rPr lang="en-US" dirty="0"/>
                        <a:t>What You’ll Need</a:t>
                      </a:r>
                    </a:p>
                  </a:txBody>
                  <a:tcPr/>
                </a:tc>
                <a:extLst>
                  <a:ext uri="{0D108BD9-81ED-4DB2-BD59-A6C34878D82A}">
                    <a16:rowId xmlns:a16="http://schemas.microsoft.com/office/drawing/2014/main" val="1763001848"/>
                  </a:ext>
                </a:extLst>
              </a:tr>
              <a:tr h="370840">
                <a:tc>
                  <a:txBody>
                    <a:bodyPr/>
                    <a:lstStyle/>
                    <a:p>
                      <a:r>
                        <a:rPr lang="en-US" dirty="0"/>
                        <a:t>C#</a:t>
                      </a:r>
                    </a:p>
                  </a:txBody>
                  <a:tcPr/>
                </a:tc>
                <a:extLst>
                  <a:ext uri="{0D108BD9-81ED-4DB2-BD59-A6C34878D82A}">
                    <a16:rowId xmlns:a16="http://schemas.microsoft.com/office/drawing/2014/main" val="836295503"/>
                  </a:ext>
                </a:extLst>
              </a:tr>
              <a:tr h="370840">
                <a:tc>
                  <a:txBody>
                    <a:bodyPr/>
                    <a:lstStyle/>
                    <a:p>
                      <a:r>
                        <a:rPr lang="en-US" dirty="0"/>
                        <a:t>Visual Studio 2022</a:t>
                      </a:r>
                    </a:p>
                  </a:txBody>
                  <a:tcPr/>
                </a:tc>
                <a:extLst>
                  <a:ext uri="{0D108BD9-81ED-4DB2-BD59-A6C34878D82A}">
                    <a16:rowId xmlns:a16="http://schemas.microsoft.com/office/drawing/2014/main" val="247829621"/>
                  </a:ext>
                </a:extLst>
              </a:tr>
              <a:tr h="370840">
                <a:tc>
                  <a:txBody>
                    <a:bodyPr/>
                    <a:lstStyle/>
                    <a:p>
                      <a:r>
                        <a:rPr lang="en-US" dirty="0"/>
                        <a:t>.NET SDK 8.0</a:t>
                      </a:r>
                    </a:p>
                  </a:txBody>
                  <a:tcPr/>
                </a:tc>
                <a:extLst>
                  <a:ext uri="{0D108BD9-81ED-4DB2-BD59-A6C34878D82A}">
                    <a16:rowId xmlns:a16="http://schemas.microsoft.com/office/drawing/2014/main" val="2064168020"/>
                  </a:ext>
                </a:extLst>
              </a:tr>
            </a:tbl>
          </a:graphicData>
        </a:graphic>
      </p:graphicFrame>
      <p:pic>
        <p:nvPicPr>
          <p:cNvPr id="2050" name="Picture 2" descr="What is C#?">
            <a:extLst>
              <a:ext uri="{FF2B5EF4-FFF2-40B4-BE49-F238E27FC236}">
                <a16:creationId xmlns:a16="http://schemas.microsoft.com/office/drawing/2014/main" id="{387D0CF9-0E80-6F71-D173-EA797471F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782" y="3960043"/>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mmunity 2022 - Download and install on Windows | Microsoft  Store">
            <a:extLst>
              <a:ext uri="{FF2B5EF4-FFF2-40B4-BE49-F238E27FC236}">
                <a16:creationId xmlns:a16="http://schemas.microsoft.com/office/drawing/2014/main" id="{AE3D63AB-1C50-9621-42AF-EEFB04FA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54" y="3790359"/>
            <a:ext cx="2030691" cy="2030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E6CF5A-FEA7-38A4-9499-FC4086946BFA}"/>
              </a:ext>
            </a:extLst>
          </p:cNvPr>
          <p:cNvPicPr>
            <a:picLocks noChangeAspect="1"/>
          </p:cNvPicPr>
          <p:nvPr/>
        </p:nvPicPr>
        <p:blipFill>
          <a:blip r:embed="rId4"/>
          <a:stretch>
            <a:fillRect/>
          </a:stretch>
        </p:blipFill>
        <p:spPr>
          <a:xfrm>
            <a:off x="8319825" y="3944530"/>
            <a:ext cx="1792140" cy="1710963"/>
          </a:xfrm>
          <a:prstGeom prst="rect">
            <a:avLst/>
          </a:prstGeom>
        </p:spPr>
      </p:pic>
    </p:spTree>
    <p:extLst>
      <p:ext uri="{BB962C8B-B14F-4D97-AF65-F5344CB8AC3E}">
        <p14:creationId xmlns:p14="http://schemas.microsoft.com/office/powerpoint/2010/main" val="280089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1D6-28EF-11C5-B7E1-E5D950B951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676D251-8673-E746-2C30-65C1874288E1}"/>
              </a:ext>
            </a:extLst>
          </p:cNvPr>
          <p:cNvSpPr>
            <a:spLocks noGrp="1"/>
          </p:cNvSpPr>
          <p:nvPr>
            <p:ph idx="1"/>
          </p:nvPr>
        </p:nvSpPr>
        <p:spPr/>
        <p:txBody>
          <a:bodyPr/>
          <a:lstStyle/>
          <a:p>
            <a:r>
              <a:rPr lang="en-US" dirty="0">
                <a:hlinkClick r:id="rId2"/>
              </a:rPr>
              <a:t>https://github.com/bhushanpoojary/MultiThreadingDotNet</a:t>
            </a:r>
            <a:endParaRPr lang="en-US" dirty="0"/>
          </a:p>
          <a:p>
            <a:endParaRPr lang="en-US" dirty="0"/>
          </a:p>
        </p:txBody>
      </p:sp>
      <p:pic>
        <p:nvPicPr>
          <p:cNvPr id="5" name="Picture 4">
            <a:extLst>
              <a:ext uri="{FF2B5EF4-FFF2-40B4-BE49-F238E27FC236}">
                <a16:creationId xmlns:a16="http://schemas.microsoft.com/office/drawing/2014/main" id="{3270659D-5A34-F151-802B-33C5D1CB20FF}"/>
              </a:ext>
            </a:extLst>
          </p:cNvPr>
          <p:cNvPicPr>
            <a:picLocks noChangeAspect="1"/>
          </p:cNvPicPr>
          <p:nvPr/>
        </p:nvPicPr>
        <p:blipFill>
          <a:blip r:embed="rId3"/>
          <a:stretch>
            <a:fillRect/>
          </a:stretch>
        </p:blipFill>
        <p:spPr>
          <a:xfrm>
            <a:off x="3864988" y="3017362"/>
            <a:ext cx="2077039" cy="2077039"/>
          </a:xfrm>
          <a:prstGeom prst="rect">
            <a:avLst/>
          </a:prstGeom>
        </p:spPr>
      </p:pic>
    </p:spTree>
    <p:extLst>
      <p:ext uri="{BB962C8B-B14F-4D97-AF65-F5344CB8AC3E}">
        <p14:creationId xmlns:p14="http://schemas.microsoft.com/office/powerpoint/2010/main" val="4922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D2D1-3609-93EC-8828-05DD82B8EDA9}"/>
              </a:ext>
            </a:extLst>
          </p:cNvPr>
          <p:cNvSpPr>
            <a:spLocks noGrp="1"/>
          </p:cNvSpPr>
          <p:nvPr>
            <p:ph type="title"/>
          </p:nvPr>
        </p:nvSpPr>
        <p:spPr/>
        <p:txBody>
          <a:bodyPr/>
          <a:lstStyle/>
          <a:p>
            <a:r>
              <a:rPr lang="en-US" dirty="0"/>
              <a:t>See You in the Next Module!</a:t>
            </a:r>
          </a:p>
        </p:txBody>
      </p:sp>
      <p:sp>
        <p:nvSpPr>
          <p:cNvPr id="3" name="Content Placeholder 2">
            <a:extLst>
              <a:ext uri="{FF2B5EF4-FFF2-40B4-BE49-F238E27FC236}">
                <a16:creationId xmlns:a16="http://schemas.microsoft.com/office/drawing/2014/main" id="{6EB83771-7D0D-2DC4-3741-2D4994DF405C}"/>
              </a:ext>
            </a:extLst>
          </p:cNvPr>
          <p:cNvSpPr>
            <a:spLocks noGrp="1"/>
          </p:cNvSpPr>
          <p:nvPr>
            <p:ph idx="1"/>
          </p:nvPr>
        </p:nvSpPr>
        <p:spPr/>
        <p:txBody>
          <a:bodyPr/>
          <a:lstStyle/>
          <a:p>
            <a:r>
              <a:rPr lang="en-US" dirty="0"/>
              <a:t>"I'm excited to be your guide on this journey. Let’s dive into the world of multithreading and make your .NET apps faster and smarter. See you in the next module!"</a:t>
            </a:r>
          </a:p>
        </p:txBody>
      </p:sp>
    </p:spTree>
    <p:extLst>
      <p:ext uri="{BB962C8B-B14F-4D97-AF65-F5344CB8AC3E}">
        <p14:creationId xmlns:p14="http://schemas.microsoft.com/office/powerpoint/2010/main" val="93095341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{FEDDAFBF-2099-4836-A2A8-C6B3ADCB398D}tf11437505_win32</Template>
  <TotalTime>817</TotalTime>
  <Words>2266</Words>
  <Application>Microsoft Office PowerPoint</Application>
  <PresentationFormat>Widescreen</PresentationFormat>
  <Paragraphs>302</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 Unicode MS</vt:lpstr>
      <vt:lpstr>Arial</vt:lpstr>
      <vt:lpstr>Calibri</vt:lpstr>
      <vt:lpstr>Georgia Pro Cond Light</vt:lpstr>
      <vt:lpstr>Speak Pro</vt:lpstr>
      <vt:lpstr>RetrospectVTI</vt:lpstr>
      <vt:lpstr>Mastering Multithreading in .NET: From Basics to Concurrency Architect</vt:lpstr>
      <vt:lpstr>Multithreading</vt:lpstr>
      <vt:lpstr>Why Multithreading?</vt:lpstr>
      <vt:lpstr>Why Multithreading?</vt:lpstr>
      <vt:lpstr>What You'll Learn</vt:lpstr>
      <vt:lpstr>Code and Quiz</vt:lpstr>
      <vt:lpstr>What You’ll Need</vt:lpstr>
      <vt:lpstr>Resources</vt:lpstr>
      <vt:lpstr>See You in the Next Module!</vt:lpstr>
      <vt:lpstr>Setting up the environment (Visual Studio, .NET SDK)</vt:lpstr>
      <vt:lpstr>Thread</vt:lpstr>
      <vt:lpstr>Thread Pool</vt:lpstr>
      <vt:lpstr>Thread Pool</vt:lpstr>
      <vt:lpstr>Thread Pool</vt:lpstr>
      <vt:lpstr>Thread Pool</vt:lpstr>
      <vt:lpstr>Cons Thread Pool</vt:lpstr>
      <vt:lpstr>Why was Task introduced? </vt:lpstr>
      <vt:lpstr>Basic Thread vs Task Comparison</vt:lpstr>
      <vt:lpstr>Real-World Use Case of Task</vt:lpstr>
      <vt:lpstr>Why Task over Thread Today</vt:lpstr>
      <vt:lpstr>When to Use What</vt:lpstr>
      <vt:lpstr>Thread Life Cycle</vt:lpstr>
      <vt:lpstr>Background thread vs Foreground Thread</vt:lpstr>
      <vt:lpstr>Mutex</vt:lpstr>
      <vt:lpstr>SpinLock</vt:lpstr>
      <vt:lpstr>SpinLock Important Points</vt:lpstr>
      <vt:lpstr>SpinLock: when not to use</vt:lpstr>
      <vt:lpstr>Common Methods in Interlocked Class</vt:lpstr>
      <vt:lpstr>Synchronization primitives : AutoResetEvent, ManualResetEvent, Semaphore, CountdownEvent</vt:lpstr>
      <vt:lpstr>Timers and Background Operations in .NET</vt:lpstr>
      <vt:lpstr>Timers and Background Operations in .NET</vt:lpstr>
      <vt:lpstr>SynchronizationContext</vt:lpstr>
      <vt:lpstr>SynchronizationContext</vt:lpstr>
      <vt:lpstr>Thread-Local Storage (TLS)</vt:lpstr>
      <vt:lpstr>Thread-Local Storage (TLS)</vt:lpstr>
      <vt:lpstr>Thread-Local Storage (TLS)</vt:lpstr>
      <vt:lpstr>Introduction to Task Parallel Library</vt:lpstr>
      <vt:lpstr>Introduction to Task Parallel Library</vt:lpstr>
      <vt:lpstr>Introduction to Task Parallel Library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poojary</dc:creator>
  <cp:lastModifiedBy>bhushan poojary</cp:lastModifiedBy>
  <cp:revision>26</cp:revision>
  <dcterms:created xsi:type="dcterms:W3CDTF">2025-05-04T08:43:01Z</dcterms:created>
  <dcterms:modified xsi:type="dcterms:W3CDTF">2025-05-19T18:11:20Z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